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notesMasterIdLst>
    <p:notesMasterId r:id="rId30"/>
  </p:notesMasterIdLst>
  <p:sldIdLst>
    <p:sldId id="256" r:id="rId2"/>
    <p:sldId id="672" r:id="rId3"/>
    <p:sldId id="674" r:id="rId4"/>
    <p:sldId id="671" r:id="rId5"/>
    <p:sldId id="259" r:id="rId6"/>
    <p:sldId id="408" r:id="rId7"/>
    <p:sldId id="399" r:id="rId8"/>
    <p:sldId id="402" r:id="rId9"/>
    <p:sldId id="675" r:id="rId10"/>
    <p:sldId id="676" r:id="rId11"/>
    <p:sldId id="678" r:id="rId12"/>
    <p:sldId id="677" r:id="rId13"/>
    <p:sldId id="372" r:id="rId14"/>
    <p:sldId id="405" r:id="rId15"/>
    <p:sldId id="406" r:id="rId16"/>
    <p:sldId id="679" r:id="rId17"/>
    <p:sldId id="680" r:id="rId18"/>
    <p:sldId id="681" r:id="rId19"/>
    <p:sldId id="682" r:id="rId20"/>
    <p:sldId id="683" r:id="rId21"/>
    <p:sldId id="684" r:id="rId22"/>
    <p:sldId id="685" r:id="rId23"/>
    <p:sldId id="686" r:id="rId24"/>
    <p:sldId id="687" r:id="rId25"/>
    <p:sldId id="407" r:id="rId26"/>
    <p:sldId id="689" r:id="rId27"/>
    <p:sldId id="688" r:id="rId28"/>
    <p:sldId id="670"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Мага Марія Миколаївна" initials="МММ" lastIdx="1" clrIdx="0">
    <p:extLst>
      <p:ext uri="{19B8F6BF-5375-455C-9EA6-DF929625EA0E}">
        <p15:presenceInfo xmlns:p15="http://schemas.microsoft.com/office/powerpoint/2012/main" userId="Мага Марія Миколаївна"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53" autoAdjust="0"/>
    <p:restoredTop sz="94660"/>
  </p:normalViewPr>
  <p:slideViewPr>
    <p:cSldViewPr snapToGrid="0">
      <p:cViewPr varScale="1">
        <p:scale>
          <a:sx n="72" d="100"/>
          <a:sy n="72" d="100"/>
        </p:scale>
        <p:origin x="66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626D4C-ECEC-44BA-8DAD-829ED921D7F8}"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ru-UA"/>
        </a:p>
      </dgm:t>
    </dgm:pt>
    <dgm:pt modelId="{026B4D71-970C-49E9-9D08-245F3FE298FC}">
      <dgm:prSet phldrT="[Текст]" custT="1"/>
      <dgm:spPr/>
      <dgm:t>
        <a:bodyPr/>
        <a:lstStyle/>
        <a:p>
          <a:r>
            <a:rPr lang="ru-RU" sz="2400" dirty="0" err="1">
              <a:solidFill>
                <a:schemeClr val="accent2">
                  <a:lumMod val="50000"/>
                </a:schemeClr>
              </a:solidFill>
            </a:rPr>
            <a:t>Конкуренція</a:t>
          </a:r>
          <a:r>
            <a:rPr lang="ru-RU" sz="2400" dirty="0">
              <a:solidFill>
                <a:schemeClr val="accent2">
                  <a:lumMod val="50000"/>
                </a:schemeClr>
              </a:solidFill>
            </a:rPr>
            <a:t> </a:t>
          </a:r>
          <a:r>
            <a:rPr lang="ru-RU" sz="2400" dirty="0" err="1">
              <a:solidFill>
                <a:schemeClr val="accent2">
                  <a:lumMod val="50000"/>
                </a:schemeClr>
              </a:solidFill>
            </a:rPr>
            <a:t>між</a:t>
          </a:r>
          <a:r>
            <a:rPr lang="ru-RU" sz="2400" dirty="0">
              <a:solidFill>
                <a:schemeClr val="accent2">
                  <a:lumMod val="50000"/>
                </a:schemeClr>
              </a:solidFill>
            </a:rPr>
            <a:t> системами </a:t>
          </a:r>
          <a:r>
            <a:rPr lang="ru-RU" sz="2400" dirty="0" err="1">
              <a:solidFill>
                <a:schemeClr val="accent2">
                  <a:lumMod val="50000"/>
                </a:schemeClr>
              </a:solidFill>
            </a:rPr>
            <a:t>сертифікації</a:t>
          </a:r>
          <a:r>
            <a:rPr lang="ru-RU" sz="2400" dirty="0">
              <a:solidFill>
                <a:schemeClr val="accent2">
                  <a:lumMod val="50000"/>
                </a:schemeClr>
              </a:solidFill>
            </a:rPr>
            <a:t> буде </a:t>
          </a:r>
          <a:r>
            <a:rPr lang="ru-RU" sz="2400" dirty="0" err="1">
              <a:solidFill>
                <a:schemeClr val="accent2">
                  <a:lumMod val="50000"/>
                </a:schemeClr>
              </a:solidFill>
            </a:rPr>
            <a:t>сприяти</a:t>
          </a:r>
          <a:r>
            <a:rPr lang="ru-RU" sz="2400" dirty="0">
              <a:solidFill>
                <a:schemeClr val="accent2">
                  <a:lumMod val="50000"/>
                </a:schemeClr>
              </a:solidFill>
            </a:rPr>
            <a:t> </a:t>
          </a:r>
          <a:r>
            <a:rPr lang="ru-RU" sz="2400" dirty="0" err="1">
              <a:solidFill>
                <a:schemeClr val="accent2">
                  <a:lumMod val="50000"/>
                </a:schemeClr>
              </a:solidFill>
            </a:rPr>
            <a:t>здешевленню</a:t>
          </a:r>
          <a:r>
            <a:rPr lang="ru-RU" sz="2400" dirty="0">
              <a:solidFill>
                <a:schemeClr val="accent2">
                  <a:lumMod val="50000"/>
                </a:schemeClr>
              </a:solidFill>
            </a:rPr>
            <a:t> </a:t>
          </a:r>
          <a:r>
            <a:rPr lang="ru-RU" sz="2400" dirty="0" err="1">
              <a:solidFill>
                <a:schemeClr val="accent2">
                  <a:lumMod val="50000"/>
                </a:schemeClr>
              </a:solidFill>
            </a:rPr>
            <a:t>вартості</a:t>
          </a:r>
          <a:r>
            <a:rPr lang="ru-RU" sz="2400" dirty="0">
              <a:solidFill>
                <a:schemeClr val="accent2">
                  <a:lumMod val="50000"/>
                </a:schemeClr>
              </a:solidFill>
            </a:rPr>
            <a:t> </a:t>
          </a:r>
          <a:r>
            <a:rPr lang="ru-RU" sz="2400" dirty="0" err="1">
              <a:solidFill>
                <a:schemeClr val="accent2">
                  <a:lumMod val="50000"/>
                </a:schemeClr>
              </a:solidFill>
            </a:rPr>
            <a:t>процесу</a:t>
          </a:r>
          <a:r>
            <a:rPr lang="ru-RU" sz="2400" dirty="0">
              <a:solidFill>
                <a:schemeClr val="accent2">
                  <a:lumMod val="50000"/>
                </a:schemeClr>
              </a:solidFill>
            </a:rPr>
            <a:t> </a:t>
          </a:r>
          <a:r>
            <a:rPr lang="ru-RU" sz="2400" dirty="0" err="1">
              <a:solidFill>
                <a:schemeClr val="accent2">
                  <a:lumMod val="50000"/>
                </a:schemeClr>
              </a:solidFill>
            </a:rPr>
            <a:t>сертифікації</a:t>
          </a:r>
          <a:r>
            <a:rPr lang="ru-RU" sz="2400" dirty="0">
              <a:solidFill>
                <a:schemeClr val="accent2">
                  <a:lumMod val="50000"/>
                </a:schemeClr>
              </a:solidFill>
            </a:rPr>
            <a:t>, </a:t>
          </a:r>
          <a:r>
            <a:rPr lang="ru-RU" sz="2400" dirty="0" err="1">
              <a:solidFill>
                <a:schemeClr val="accent2">
                  <a:lumMod val="50000"/>
                </a:schemeClr>
              </a:solidFill>
            </a:rPr>
            <a:t>відповідно</a:t>
          </a:r>
          <a:r>
            <a:rPr lang="ru-RU" sz="2400" dirty="0">
              <a:solidFill>
                <a:schemeClr val="accent2">
                  <a:lumMod val="50000"/>
                </a:schemeClr>
              </a:solidFill>
            </a:rPr>
            <a:t>, </a:t>
          </a:r>
          <a:r>
            <a:rPr lang="ru-RU" sz="2400" dirty="0" err="1">
              <a:solidFill>
                <a:schemeClr val="accent2">
                  <a:lumMod val="50000"/>
                </a:schemeClr>
              </a:solidFill>
            </a:rPr>
            <a:t>зменшить</a:t>
          </a:r>
          <a:r>
            <a:rPr lang="ru-RU" sz="2400" dirty="0">
              <a:solidFill>
                <a:schemeClr val="accent2">
                  <a:lumMod val="50000"/>
                </a:schemeClr>
              </a:solidFill>
            </a:rPr>
            <a:t> </a:t>
          </a:r>
          <a:r>
            <a:rPr lang="ru-RU" sz="2400" dirty="0" err="1">
              <a:solidFill>
                <a:schemeClr val="accent2">
                  <a:lumMod val="50000"/>
                </a:schemeClr>
              </a:solidFill>
            </a:rPr>
            <a:t>собівартість</a:t>
          </a:r>
          <a:r>
            <a:rPr lang="ru-RU" sz="2400" dirty="0">
              <a:solidFill>
                <a:schemeClr val="accent2">
                  <a:lumMod val="50000"/>
                </a:schemeClr>
              </a:solidFill>
            </a:rPr>
            <a:t> метра </a:t>
          </a:r>
          <a:r>
            <a:rPr lang="ru-RU" sz="2400" dirty="0" err="1">
              <a:solidFill>
                <a:schemeClr val="accent2">
                  <a:lumMod val="50000"/>
                </a:schemeClr>
              </a:solidFill>
            </a:rPr>
            <a:t>кубічного</a:t>
          </a:r>
          <a:r>
            <a:rPr lang="ru-RU" sz="2400" dirty="0">
              <a:solidFill>
                <a:schemeClr val="accent2">
                  <a:lumMod val="50000"/>
                </a:schemeClr>
              </a:solidFill>
            </a:rPr>
            <a:t> </a:t>
          </a:r>
          <a:r>
            <a:rPr lang="ru-RU" sz="2400" dirty="0" err="1">
              <a:solidFill>
                <a:schemeClr val="accent2">
                  <a:lumMod val="50000"/>
                </a:schemeClr>
              </a:solidFill>
            </a:rPr>
            <a:t>деревини</a:t>
          </a:r>
          <a:r>
            <a:rPr lang="ru-RU" sz="2400" dirty="0">
              <a:solidFill>
                <a:schemeClr val="accent2">
                  <a:lumMod val="50000"/>
                </a:schemeClr>
              </a:solidFill>
            </a:rPr>
            <a:t> та </a:t>
          </a:r>
          <a:r>
            <a:rPr lang="ru-RU" sz="2400" dirty="0" err="1">
              <a:solidFill>
                <a:schemeClr val="accent2">
                  <a:lumMod val="50000"/>
                </a:schemeClr>
              </a:solidFill>
            </a:rPr>
            <a:t>підвищить</a:t>
          </a:r>
          <a:r>
            <a:rPr lang="ru-RU" sz="2400" dirty="0">
              <a:solidFill>
                <a:schemeClr val="accent2">
                  <a:lumMod val="50000"/>
                </a:schemeClr>
              </a:solidFill>
            </a:rPr>
            <a:t> </a:t>
          </a:r>
          <a:r>
            <a:rPr lang="ru-RU" sz="2400" dirty="0" err="1">
              <a:solidFill>
                <a:schemeClr val="accent2">
                  <a:lumMod val="50000"/>
                </a:schemeClr>
              </a:solidFill>
            </a:rPr>
            <a:t>конкурентоздатність</a:t>
          </a:r>
          <a:r>
            <a:rPr lang="ru-RU" sz="2400" dirty="0">
              <a:solidFill>
                <a:schemeClr val="accent2">
                  <a:lumMod val="50000"/>
                </a:schemeClr>
              </a:solidFill>
            </a:rPr>
            <a:t> </a:t>
          </a:r>
          <a:r>
            <a:rPr lang="ru-RU" sz="2400" dirty="0" err="1">
              <a:solidFill>
                <a:schemeClr val="accent2">
                  <a:lumMod val="50000"/>
                </a:schemeClr>
              </a:solidFill>
            </a:rPr>
            <a:t>вітчизняних</a:t>
          </a:r>
          <a:r>
            <a:rPr lang="ru-RU" sz="2400" dirty="0">
              <a:solidFill>
                <a:schemeClr val="accent2">
                  <a:lumMod val="50000"/>
                </a:schemeClr>
              </a:solidFill>
            </a:rPr>
            <a:t> </a:t>
          </a:r>
          <a:r>
            <a:rPr lang="ru-RU" sz="2400" dirty="0" err="1">
              <a:solidFill>
                <a:schemeClr val="accent2">
                  <a:lumMod val="50000"/>
                </a:schemeClr>
              </a:solidFill>
            </a:rPr>
            <a:t>деревообробних</a:t>
          </a:r>
          <a:r>
            <a:rPr lang="ru-RU" sz="2400" dirty="0">
              <a:solidFill>
                <a:schemeClr val="accent2">
                  <a:lumMod val="50000"/>
                </a:schemeClr>
              </a:solidFill>
            </a:rPr>
            <a:t> </a:t>
          </a:r>
          <a:r>
            <a:rPr lang="ru-RU" sz="2400" dirty="0" err="1">
              <a:solidFill>
                <a:schemeClr val="accent2">
                  <a:lumMod val="50000"/>
                </a:schemeClr>
              </a:solidFill>
            </a:rPr>
            <a:t>підприємств</a:t>
          </a:r>
          <a:r>
            <a:rPr lang="ru-RU" sz="2400" dirty="0">
              <a:solidFill>
                <a:schemeClr val="accent2">
                  <a:lumMod val="50000"/>
                </a:schemeClr>
              </a:solidFill>
            </a:rPr>
            <a:t> на </a:t>
          </a:r>
          <a:r>
            <a:rPr lang="ru-RU" sz="2400" dirty="0" err="1">
              <a:solidFill>
                <a:schemeClr val="accent2">
                  <a:lumMod val="50000"/>
                </a:schemeClr>
              </a:solidFill>
            </a:rPr>
            <a:t>світовому</a:t>
          </a:r>
          <a:r>
            <a:rPr lang="ru-RU" sz="2400" dirty="0">
              <a:solidFill>
                <a:schemeClr val="accent2">
                  <a:lumMod val="50000"/>
                </a:schemeClr>
              </a:solidFill>
            </a:rPr>
            <a:t> ринку</a:t>
          </a:r>
          <a:endParaRPr lang="ru-UA" sz="2400" dirty="0">
            <a:solidFill>
              <a:schemeClr val="accent2">
                <a:lumMod val="50000"/>
              </a:schemeClr>
            </a:solidFill>
          </a:endParaRPr>
        </a:p>
      </dgm:t>
    </dgm:pt>
    <dgm:pt modelId="{3CA0D333-8D8F-4C29-8CB4-711F8A7BC948}" type="parTrans" cxnId="{532E65DA-1598-4319-807C-0CB4D2C16D1C}">
      <dgm:prSet/>
      <dgm:spPr/>
      <dgm:t>
        <a:bodyPr/>
        <a:lstStyle/>
        <a:p>
          <a:endParaRPr lang="ru-UA"/>
        </a:p>
      </dgm:t>
    </dgm:pt>
    <dgm:pt modelId="{198F3756-3383-4BB1-8A4C-4244244EB8ED}" type="sibTrans" cxnId="{532E65DA-1598-4319-807C-0CB4D2C16D1C}">
      <dgm:prSet/>
      <dgm:spPr/>
      <dgm:t>
        <a:bodyPr/>
        <a:lstStyle/>
        <a:p>
          <a:endParaRPr lang="ru-UA"/>
        </a:p>
      </dgm:t>
    </dgm:pt>
    <dgm:pt modelId="{7728F31D-D108-40B7-A1CF-3E6BCBB3C53B}">
      <dgm:prSet phldrT="[Текст]" custT="1"/>
      <dgm:spPr/>
      <dgm:t>
        <a:bodyPr/>
        <a:lstStyle/>
        <a:p>
          <a:r>
            <a:rPr lang="ru-RU" sz="2400" dirty="0" err="1">
              <a:solidFill>
                <a:schemeClr val="accent2">
                  <a:lumMod val="50000"/>
                </a:schemeClr>
              </a:solidFill>
            </a:rPr>
            <a:t>Лісогосподарське</a:t>
          </a:r>
          <a:r>
            <a:rPr lang="ru-RU" sz="2400" dirty="0">
              <a:solidFill>
                <a:schemeClr val="accent2">
                  <a:lumMod val="50000"/>
                </a:schemeClr>
              </a:solidFill>
            </a:rPr>
            <a:t> </a:t>
          </a:r>
          <a:r>
            <a:rPr lang="ru-RU" sz="2400" dirty="0" err="1">
              <a:solidFill>
                <a:schemeClr val="accent2">
                  <a:lumMod val="50000"/>
                </a:schemeClr>
              </a:solidFill>
            </a:rPr>
            <a:t>підприємство</a:t>
          </a:r>
          <a:r>
            <a:rPr lang="ru-RU" sz="2400" dirty="0">
              <a:solidFill>
                <a:schemeClr val="accent2">
                  <a:lumMod val="50000"/>
                </a:schemeClr>
              </a:solidFill>
            </a:rPr>
            <a:t> </a:t>
          </a:r>
          <a:r>
            <a:rPr lang="ru-RU" sz="2400" dirty="0" err="1">
              <a:solidFill>
                <a:schemeClr val="accent2">
                  <a:lumMod val="50000"/>
                </a:schemeClr>
              </a:solidFill>
            </a:rPr>
            <a:t>зможе</a:t>
          </a:r>
          <a:r>
            <a:rPr lang="ru-RU" sz="2400" dirty="0">
              <a:solidFill>
                <a:schemeClr val="accent2">
                  <a:lumMod val="50000"/>
                </a:schemeClr>
              </a:solidFill>
            </a:rPr>
            <a:t> </a:t>
          </a:r>
          <a:r>
            <a:rPr lang="ru-RU" sz="2400" dirty="0" err="1">
              <a:solidFill>
                <a:schemeClr val="accent2">
                  <a:lumMod val="50000"/>
                </a:schemeClr>
              </a:solidFill>
            </a:rPr>
            <a:t>розширити</a:t>
          </a:r>
          <a:r>
            <a:rPr lang="ru-RU" sz="2400" dirty="0">
              <a:solidFill>
                <a:schemeClr val="accent2">
                  <a:lumMod val="50000"/>
                </a:schemeClr>
              </a:solidFill>
            </a:rPr>
            <a:t> ринки </a:t>
          </a:r>
          <a:r>
            <a:rPr lang="ru-RU" sz="2400" dirty="0" err="1">
              <a:solidFill>
                <a:schemeClr val="accent2">
                  <a:lumMod val="50000"/>
                </a:schemeClr>
              </a:solidFill>
            </a:rPr>
            <a:t>збуту</a:t>
          </a:r>
          <a:r>
            <a:rPr lang="ru-RU" sz="2400" dirty="0">
              <a:solidFill>
                <a:schemeClr val="accent2">
                  <a:lumMod val="50000"/>
                </a:schemeClr>
              </a:solidFill>
            </a:rPr>
            <a:t>, </a:t>
          </a:r>
          <a:r>
            <a:rPr lang="ru-RU" sz="2400" dirty="0" err="1">
              <a:solidFill>
                <a:schemeClr val="accent2">
                  <a:lumMod val="50000"/>
                </a:schemeClr>
              </a:solidFill>
            </a:rPr>
            <a:t>воно</a:t>
          </a:r>
          <a:r>
            <a:rPr lang="ru-RU" sz="2400" dirty="0">
              <a:solidFill>
                <a:schemeClr val="accent2">
                  <a:lumMod val="50000"/>
                </a:schemeClr>
              </a:solidFill>
            </a:rPr>
            <a:t> </a:t>
          </a:r>
          <a:r>
            <a:rPr lang="ru-RU" sz="2400" dirty="0" err="1">
              <a:solidFill>
                <a:schemeClr val="accent2">
                  <a:lumMod val="50000"/>
                </a:schemeClr>
              </a:solidFill>
            </a:rPr>
            <a:t>зможе</a:t>
          </a:r>
          <a:r>
            <a:rPr lang="ru-RU" sz="2400" dirty="0">
              <a:solidFill>
                <a:schemeClr val="accent2">
                  <a:lumMod val="50000"/>
                </a:schemeClr>
              </a:solidFill>
            </a:rPr>
            <a:t> </a:t>
          </a:r>
          <a:r>
            <a:rPr lang="ru-RU" sz="2400" dirty="0" err="1">
              <a:solidFill>
                <a:schemeClr val="accent2">
                  <a:lumMod val="50000"/>
                </a:schemeClr>
              </a:solidFill>
            </a:rPr>
            <a:t>реалізовувати</a:t>
          </a:r>
          <a:r>
            <a:rPr lang="ru-RU" sz="2400" dirty="0">
              <a:solidFill>
                <a:schemeClr val="accent2">
                  <a:lumMod val="50000"/>
                </a:schemeClr>
              </a:solidFill>
            </a:rPr>
            <a:t> деревину </a:t>
          </a:r>
          <a:r>
            <a:rPr lang="ru-RU" sz="2400" dirty="0" err="1">
              <a:solidFill>
                <a:schemeClr val="accent2">
                  <a:lumMod val="50000"/>
                </a:schemeClr>
              </a:solidFill>
            </a:rPr>
            <a:t>деревообробним</a:t>
          </a:r>
          <a:r>
            <a:rPr lang="ru-RU" sz="2400" dirty="0">
              <a:solidFill>
                <a:schemeClr val="accent2">
                  <a:lumMod val="50000"/>
                </a:schemeClr>
              </a:solidFill>
            </a:rPr>
            <a:t> </a:t>
          </a:r>
          <a:r>
            <a:rPr lang="ru-RU" sz="2400" dirty="0" err="1">
              <a:solidFill>
                <a:schemeClr val="accent2">
                  <a:lumMod val="50000"/>
                </a:schemeClr>
              </a:solidFill>
            </a:rPr>
            <a:t>підприємствам</a:t>
          </a:r>
          <a:r>
            <a:rPr lang="ru-RU" sz="2400" dirty="0">
              <a:solidFill>
                <a:schemeClr val="accent2">
                  <a:lumMod val="50000"/>
                </a:schemeClr>
              </a:solidFill>
            </a:rPr>
            <a:t>, </a:t>
          </a:r>
          <a:r>
            <a:rPr lang="ru-RU" sz="2400" dirty="0" err="1">
              <a:solidFill>
                <a:schemeClr val="accent2">
                  <a:lumMod val="50000"/>
                </a:schemeClr>
              </a:solidFill>
            </a:rPr>
            <a:t>продукція</a:t>
          </a:r>
          <a:r>
            <a:rPr lang="ru-RU" sz="2400" dirty="0">
              <a:solidFill>
                <a:schemeClr val="accent2">
                  <a:lumMod val="50000"/>
                </a:schemeClr>
              </a:solidFill>
            </a:rPr>
            <a:t> </a:t>
          </a:r>
          <a:r>
            <a:rPr lang="ru-RU" sz="2400" dirty="0" err="1">
              <a:solidFill>
                <a:schemeClr val="accent2">
                  <a:lumMod val="50000"/>
                </a:schemeClr>
              </a:solidFill>
            </a:rPr>
            <a:t>яких</a:t>
          </a:r>
          <a:r>
            <a:rPr lang="ru-RU" sz="2400" dirty="0">
              <a:solidFill>
                <a:schemeClr val="accent2">
                  <a:lumMod val="50000"/>
                </a:schemeClr>
              </a:solidFill>
            </a:rPr>
            <a:t> представлена на ринках </a:t>
          </a:r>
          <a:r>
            <a:rPr lang="ru-RU" sz="2400" dirty="0" err="1">
              <a:solidFill>
                <a:schemeClr val="accent2">
                  <a:lumMod val="50000"/>
                </a:schemeClr>
              </a:solidFill>
            </a:rPr>
            <a:t>сертифікованої</a:t>
          </a:r>
          <a:r>
            <a:rPr lang="ru-RU" sz="2400" dirty="0">
              <a:solidFill>
                <a:schemeClr val="accent2">
                  <a:lumMod val="50000"/>
                </a:schemeClr>
              </a:solidFill>
            </a:rPr>
            <a:t> </a:t>
          </a:r>
          <a:r>
            <a:rPr lang="ru-RU" sz="2400" dirty="0" err="1">
              <a:solidFill>
                <a:schemeClr val="accent2">
                  <a:lumMod val="50000"/>
                </a:schemeClr>
              </a:solidFill>
            </a:rPr>
            <a:t>продукції</a:t>
          </a:r>
          <a:r>
            <a:rPr lang="ru-RU" sz="2400" dirty="0">
              <a:solidFill>
                <a:schemeClr val="accent2">
                  <a:lumMod val="50000"/>
                </a:schemeClr>
              </a:solidFill>
            </a:rPr>
            <a:t> за системою </a:t>
          </a:r>
          <a:r>
            <a:rPr lang="en-US" sz="2400" dirty="0">
              <a:solidFill>
                <a:schemeClr val="accent2">
                  <a:lumMod val="50000"/>
                </a:schemeClr>
              </a:solidFill>
            </a:rPr>
            <a:t>PEFC.</a:t>
          </a:r>
          <a:endParaRPr lang="ru-UA" sz="2400" dirty="0">
            <a:solidFill>
              <a:schemeClr val="accent2">
                <a:lumMod val="50000"/>
              </a:schemeClr>
            </a:solidFill>
          </a:endParaRPr>
        </a:p>
      </dgm:t>
    </dgm:pt>
    <dgm:pt modelId="{795F8DF3-AFC5-4F7B-9BCF-FD7FBEDC9F46}" type="parTrans" cxnId="{A76F89A0-0BD5-4E7C-BF87-6DC0AD8E6EA2}">
      <dgm:prSet/>
      <dgm:spPr/>
      <dgm:t>
        <a:bodyPr/>
        <a:lstStyle/>
        <a:p>
          <a:endParaRPr lang="ru-UA"/>
        </a:p>
      </dgm:t>
    </dgm:pt>
    <dgm:pt modelId="{64AEA987-99DA-47DD-A2B0-68AA494338E7}" type="sibTrans" cxnId="{A76F89A0-0BD5-4E7C-BF87-6DC0AD8E6EA2}">
      <dgm:prSet/>
      <dgm:spPr/>
      <dgm:t>
        <a:bodyPr/>
        <a:lstStyle/>
        <a:p>
          <a:endParaRPr lang="ru-UA"/>
        </a:p>
      </dgm:t>
    </dgm:pt>
    <dgm:pt modelId="{660E3FCA-0101-4ACE-8A39-1C75B39225F5}" type="pres">
      <dgm:prSet presAssocID="{71626D4C-ECEC-44BA-8DAD-829ED921D7F8}" presName="Name0" presStyleCnt="0">
        <dgm:presLayoutVars>
          <dgm:chMax val="2"/>
          <dgm:chPref val="2"/>
          <dgm:animLvl val="lvl"/>
        </dgm:presLayoutVars>
      </dgm:prSet>
      <dgm:spPr/>
    </dgm:pt>
    <dgm:pt modelId="{22CCCA05-A1A6-4D85-B80A-5340358351CD}" type="pres">
      <dgm:prSet presAssocID="{71626D4C-ECEC-44BA-8DAD-829ED921D7F8}" presName="LeftText" presStyleLbl="revTx" presStyleIdx="0" presStyleCnt="0">
        <dgm:presLayoutVars>
          <dgm:bulletEnabled val="1"/>
        </dgm:presLayoutVars>
      </dgm:prSet>
      <dgm:spPr/>
    </dgm:pt>
    <dgm:pt modelId="{C47DB05A-EF91-4130-AB9D-4D77ED35F124}" type="pres">
      <dgm:prSet presAssocID="{71626D4C-ECEC-44BA-8DAD-829ED921D7F8}" presName="LeftNode" presStyleLbl="bgImgPlace1" presStyleIdx="0" presStyleCnt="2" custScaleX="267672" custLinFactNeighborX="-95668" custLinFactNeighborY="-6466">
        <dgm:presLayoutVars>
          <dgm:chMax val="2"/>
          <dgm:chPref val="2"/>
        </dgm:presLayoutVars>
      </dgm:prSet>
      <dgm:spPr/>
    </dgm:pt>
    <dgm:pt modelId="{F8AEF1AD-17BD-47CF-BE61-45ADE2E23D2A}" type="pres">
      <dgm:prSet presAssocID="{71626D4C-ECEC-44BA-8DAD-829ED921D7F8}" presName="RightText" presStyleLbl="revTx" presStyleIdx="0" presStyleCnt="0">
        <dgm:presLayoutVars>
          <dgm:bulletEnabled val="1"/>
        </dgm:presLayoutVars>
      </dgm:prSet>
      <dgm:spPr/>
    </dgm:pt>
    <dgm:pt modelId="{C37D72EE-21AF-4613-8DFF-5067DCBC2040}" type="pres">
      <dgm:prSet presAssocID="{71626D4C-ECEC-44BA-8DAD-829ED921D7F8}" presName="RightNode" presStyleLbl="bgImgPlace1" presStyleIdx="1" presStyleCnt="2" custScaleX="246124" custLinFactNeighborX="53923" custLinFactNeighborY="-6087">
        <dgm:presLayoutVars>
          <dgm:chMax val="0"/>
          <dgm:chPref val="0"/>
        </dgm:presLayoutVars>
      </dgm:prSet>
      <dgm:spPr/>
    </dgm:pt>
    <dgm:pt modelId="{362F91B6-2EEE-4F7C-9A1A-DD59712C1DA6}" type="pres">
      <dgm:prSet presAssocID="{71626D4C-ECEC-44BA-8DAD-829ED921D7F8}" presName="TopArrow" presStyleLbl="node1" presStyleIdx="0" presStyleCnt="2" custScaleX="54003" custScaleY="77009" custLinFactNeighborX="10" custLinFactNeighborY="-1968"/>
      <dgm:spPr/>
    </dgm:pt>
    <dgm:pt modelId="{0E01823A-6DA6-4AF7-82AE-EC4BEA70937D}" type="pres">
      <dgm:prSet presAssocID="{71626D4C-ECEC-44BA-8DAD-829ED921D7F8}" presName="BottomArrow" presStyleLbl="node1" presStyleIdx="1" presStyleCnt="2" custScaleX="61496" custScaleY="43147" custLinFactNeighborX="-6881" custLinFactNeighborY="-9449"/>
      <dgm:spPr/>
    </dgm:pt>
  </dgm:ptLst>
  <dgm:cxnLst>
    <dgm:cxn modelId="{BE18751E-C2B3-4521-A03E-66658A4A09E7}" type="presOf" srcId="{7728F31D-D108-40B7-A1CF-3E6BCBB3C53B}" destId="{C37D72EE-21AF-4613-8DFF-5067DCBC2040}" srcOrd="1" destOrd="0" presId="urn:microsoft.com/office/officeart/2009/layout/ReverseList"/>
    <dgm:cxn modelId="{6BC8FF33-260E-4933-87B7-E03BA2750C7B}" type="presOf" srcId="{71626D4C-ECEC-44BA-8DAD-829ED921D7F8}" destId="{660E3FCA-0101-4ACE-8A39-1C75B39225F5}" srcOrd="0" destOrd="0" presId="urn:microsoft.com/office/officeart/2009/layout/ReverseList"/>
    <dgm:cxn modelId="{2465B77E-CD61-47B3-8757-C9D30E707467}" type="presOf" srcId="{7728F31D-D108-40B7-A1CF-3E6BCBB3C53B}" destId="{F8AEF1AD-17BD-47CF-BE61-45ADE2E23D2A}" srcOrd="0" destOrd="0" presId="urn:microsoft.com/office/officeart/2009/layout/ReverseList"/>
    <dgm:cxn modelId="{A76F89A0-0BD5-4E7C-BF87-6DC0AD8E6EA2}" srcId="{71626D4C-ECEC-44BA-8DAD-829ED921D7F8}" destId="{7728F31D-D108-40B7-A1CF-3E6BCBB3C53B}" srcOrd="1" destOrd="0" parTransId="{795F8DF3-AFC5-4F7B-9BCF-FD7FBEDC9F46}" sibTransId="{64AEA987-99DA-47DD-A2B0-68AA494338E7}"/>
    <dgm:cxn modelId="{82A4BCC1-5E84-49B6-9063-8425F11F26AD}" type="presOf" srcId="{026B4D71-970C-49E9-9D08-245F3FE298FC}" destId="{22CCCA05-A1A6-4D85-B80A-5340358351CD}" srcOrd="0" destOrd="0" presId="urn:microsoft.com/office/officeart/2009/layout/ReverseList"/>
    <dgm:cxn modelId="{532E65DA-1598-4319-807C-0CB4D2C16D1C}" srcId="{71626D4C-ECEC-44BA-8DAD-829ED921D7F8}" destId="{026B4D71-970C-49E9-9D08-245F3FE298FC}" srcOrd="0" destOrd="0" parTransId="{3CA0D333-8D8F-4C29-8CB4-711F8A7BC948}" sibTransId="{198F3756-3383-4BB1-8A4C-4244244EB8ED}"/>
    <dgm:cxn modelId="{80B35FFF-37CA-4E97-A3C2-6CAC8BEF6E3D}" type="presOf" srcId="{026B4D71-970C-49E9-9D08-245F3FE298FC}" destId="{C47DB05A-EF91-4130-AB9D-4D77ED35F124}" srcOrd="1" destOrd="0" presId="urn:microsoft.com/office/officeart/2009/layout/ReverseList"/>
    <dgm:cxn modelId="{FF0FAFAD-E8E2-4AFF-B842-77A1E5506357}" type="presParOf" srcId="{660E3FCA-0101-4ACE-8A39-1C75B39225F5}" destId="{22CCCA05-A1A6-4D85-B80A-5340358351CD}" srcOrd="0" destOrd="0" presId="urn:microsoft.com/office/officeart/2009/layout/ReverseList"/>
    <dgm:cxn modelId="{8A7D2EB3-A6E7-4AAA-946E-514052F7A353}" type="presParOf" srcId="{660E3FCA-0101-4ACE-8A39-1C75B39225F5}" destId="{C47DB05A-EF91-4130-AB9D-4D77ED35F124}" srcOrd="1" destOrd="0" presId="urn:microsoft.com/office/officeart/2009/layout/ReverseList"/>
    <dgm:cxn modelId="{462A0DB6-E9B7-4D23-A1B9-74D9D35F8A8D}" type="presParOf" srcId="{660E3FCA-0101-4ACE-8A39-1C75B39225F5}" destId="{F8AEF1AD-17BD-47CF-BE61-45ADE2E23D2A}" srcOrd="2" destOrd="0" presId="urn:microsoft.com/office/officeart/2009/layout/ReverseList"/>
    <dgm:cxn modelId="{6756881A-08DD-409D-A8A6-72455F71E126}" type="presParOf" srcId="{660E3FCA-0101-4ACE-8A39-1C75B39225F5}" destId="{C37D72EE-21AF-4613-8DFF-5067DCBC2040}" srcOrd="3" destOrd="0" presId="urn:microsoft.com/office/officeart/2009/layout/ReverseList"/>
    <dgm:cxn modelId="{220EABAD-1BDB-40CC-8284-A8C1213BDF31}" type="presParOf" srcId="{660E3FCA-0101-4ACE-8A39-1C75B39225F5}" destId="{362F91B6-2EEE-4F7C-9A1A-DD59712C1DA6}" srcOrd="4" destOrd="0" presId="urn:microsoft.com/office/officeart/2009/layout/ReverseList"/>
    <dgm:cxn modelId="{92383AAF-81A8-400C-96DC-73A228C2C078}" type="presParOf" srcId="{660E3FCA-0101-4ACE-8A39-1C75B39225F5}" destId="{0E01823A-6DA6-4AF7-82AE-EC4BEA70937D}"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80C165-9531-435F-BC12-A9DC5C5EFB94}" type="doc">
      <dgm:prSet loTypeId="urn:microsoft.com/office/officeart/2005/8/layout/StepDownProcess" loCatId="process" qsTypeId="urn:microsoft.com/office/officeart/2005/8/quickstyle/simple1" qsCatId="simple" csTypeId="urn:microsoft.com/office/officeart/2005/8/colors/colorful3" csCatId="colorful" phldr="1"/>
      <dgm:spPr/>
      <dgm:t>
        <a:bodyPr/>
        <a:lstStyle/>
        <a:p>
          <a:endParaRPr lang="ru-UA"/>
        </a:p>
      </dgm:t>
    </dgm:pt>
    <dgm:pt modelId="{AD0EE190-A17D-4D7D-915D-7597ACF1A3C2}">
      <dgm:prSet phldrT="[Текст]" custT="1"/>
      <dgm:spPr/>
      <dgm:t>
        <a:bodyPr/>
        <a:lstStyle/>
        <a:p>
          <a:r>
            <a:rPr lang="uk-UA" sz="2400" dirty="0"/>
            <a:t>Формування робочої групи</a:t>
          </a:r>
          <a:endParaRPr lang="ru-UA" sz="2400" dirty="0"/>
        </a:p>
      </dgm:t>
    </dgm:pt>
    <dgm:pt modelId="{26EBCE10-810B-444F-B91D-AC6D6B35B242}" type="parTrans" cxnId="{F70F1FE4-5A55-414A-884B-7335F41ECBB9}">
      <dgm:prSet/>
      <dgm:spPr/>
      <dgm:t>
        <a:bodyPr/>
        <a:lstStyle/>
        <a:p>
          <a:endParaRPr lang="ru-UA"/>
        </a:p>
      </dgm:t>
    </dgm:pt>
    <dgm:pt modelId="{0D95AC5E-56A0-48A3-9003-7DE69A0FE7F6}" type="sibTrans" cxnId="{F70F1FE4-5A55-414A-884B-7335F41ECBB9}">
      <dgm:prSet/>
      <dgm:spPr/>
      <dgm:t>
        <a:bodyPr/>
        <a:lstStyle/>
        <a:p>
          <a:endParaRPr lang="ru-UA"/>
        </a:p>
      </dgm:t>
    </dgm:pt>
    <dgm:pt modelId="{42D13F48-4276-4D7F-A2B5-991D8CCAEC33}">
      <dgm:prSet phldrT="[Текст]" custT="1"/>
      <dgm:spPr/>
      <dgm:t>
        <a:bodyPr/>
        <a:lstStyle/>
        <a:p>
          <a:r>
            <a:rPr lang="uk-UA" sz="2400" dirty="0"/>
            <a:t>Робоча група сформована з представників ключових зацікавлених сторін  у складі 12 осіб  </a:t>
          </a:r>
          <a:endParaRPr lang="ru-UA" sz="2400" dirty="0"/>
        </a:p>
      </dgm:t>
    </dgm:pt>
    <dgm:pt modelId="{4602F25E-95F3-4AF3-B480-094FBF0B23B9}" type="parTrans" cxnId="{4A528D91-D44C-4C80-A893-6E07A653900C}">
      <dgm:prSet/>
      <dgm:spPr/>
      <dgm:t>
        <a:bodyPr/>
        <a:lstStyle/>
        <a:p>
          <a:endParaRPr lang="ru-UA"/>
        </a:p>
      </dgm:t>
    </dgm:pt>
    <dgm:pt modelId="{FBBFFA3F-76C8-45CC-997A-1E943D353EE9}" type="sibTrans" cxnId="{4A528D91-D44C-4C80-A893-6E07A653900C}">
      <dgm:prSet/>
      <dgm:spPr/>
      <dgm:t>
        <a:bodyPr/>
        <a:lstStyle/>
        <a:p>
          <a:endParaRPr lang="ru-UA"/>
        </a:p>
      </dgm:t>
    </dgm:pt>
    <dgm:pt modelId="{378A0ECA-16B6-4247-A6D9-B3C096794BB8}">
      <dgm:prSet phldrT="[Текст]" custT="1"/>
      <dgm:spPr/>
      <dgm:t>
        <a:bodyPr/>
        <a:lstStyle/>
        <a:p>
          <a:r>
            <a:rPr lang="uk-UA" sz="2400" dirty="0"/>
            <a:t>Розробка та вдосконалення документа </a:t>
          </a:r>
          <a:endParaRPr lang="ru-UA" sz="2400" dirty="0"/>
        </a:p>
      </dgm:t>
    </dgm:pt>
    <dgm:pt modelId="{11E898E2-DAD4-456D-82B9-76948ED3F642}" type="parTrans" cxnId="{3E13BE7B-E95C-4F8B-8D25-6C2D77C90EEC}">
      <dgm:prSet/>
      <dgm:spPr/>
      <dgm:t>
        <a:bodyPr/>
        <a:lstStyle/>
        <a:p>
          <a:endParaRPr lang="ru-UA"/>
        </a:p>
      </dgm:t>
    </dgm:pt>
    <dgm:pt modelId="{89471C32-6883-4F07-9DFB-94D2BE2398CB}" type="sibTrans" cxnId="{3E13BE7B-E95C-4F8B-8D25-6C2D77C90EEC}">
      <dgm:prSet/>
      <dgm:spPr/>
      <dgm:t>
        <a:bodyPr/>
        <a:lstStyle/>
        <a:p>
          <a:endParaRPr lang="ru-UA"/>
        </a:p>
      </dgm:t>
    </dgm:pt>
    <dgm:pt modelId="{405ACCC4-950B-40BB-8FE2-FC8BEE4542C2}">
      <dgm:prSet phldrT="[Текст]" custT="1"/>
      <dgm:spPr/>
      <dgm:t>
        <a:bodyPr/>
        <a:lstStyle/>
        <a:p>
          <a:r>
            <a:rPr lang="uk-UA" sz="2400" dirty="0"/>
            <a:t>Проведено 3 засідання робочої групи</a:t>
          </a:r>
          <a:endParaRPr lang="ru-UA" sz="2400" dirty="0"/>
        </a:p>
      </dgm:t>
    </dgm:pt>
    <dgm:pt modelId="{E1268E63-FF5D-45C5-9882-A175322ED6F9}" type="parTrans" cxnId="{5DF0BCA3-1422-4035-8AB4-D3D6BFFD7EB7}">
      <dgm:prSet/>
      <dgm:spPr/>
      <dgm:t>
        <a:bodyPr/>
        <a:lstStyle/>
        <a:p>
          <a:endParaRPr lang="ru-UA"/>
        </a:p>
      </dgm:t>
    </dgm:pt>
    <dgm:pt modelId="{68A6C244-7271-47C3-B243-3D65BB1666C8}" type="sibTrans" cxnId="{5DF0BCA3-1422-4035-8AB4-D3D6BFFD7EB7}">
      <dgm:prSet/>
      <dgm:spPr/>
      <dgm:t>
        <a:bodyPr/>
        <a:lstStyle/>
        <a:p>
          <a:endParaRPr lang="ru-UA"/>
        </a:p>
      </dgm:t>
    </dgm:pt>
    <dgm:pt modelId="{CC93B5F6-6583-4A0C-94CD-63DCEA11E1AF}">
      <dgm:prSet phldrT="[Текст]" custT="1"/>
      <dgm:spPr/>
      <dgm:t>
        <a:bodyPr/>
        <a:lstStyle/>
        <a:p>
          <a:r>
            <a:rPr lang="uk-UA" sz="2400" dirty="0"/>
            <a:t>Перші публічні консультації </a:t>
          </a:r>
          <a:endParaRPr lang="ru-UA" sz="2400" dirty="0"/>
        </a:p>
      </dgm:t>
    </dgm:pt>
    <dgm:pt modelId="{66C9ABD0-FCC4-484E-915B-A7B1868A48CF}" type="parTrans" cxnId="{5DEE2578-BAD9-4FD5-B84B-66085E2F5377}">
      <dgm:prSet/>
      <dgm:spPr/>
      <dgm:t>
        <a:bodyPr/>
        <a:lstStyle/>
        <a:p>
          <a:endParaRPr lang="ru-UA"/>
        </a:p>
      </dgm:t>
    </dgm:pt>
    <dgm:pt modelId="{CEB83C6D-88E5-4A00-AA4E-BEA8D9B0D2C5}" type="sibTrans" cxnId="{5DEE2578-BAD9-4FD5-B84B-66085E2F5377}">
      <dgm:prSet/>
      <dgm:spPr/>
      <dgm:t>
        <a:bodyPr/>
        <a:lstStyle/>
        <a:p>
          <a:endParaRPr lang="ru-UA"/>
        </a:p>
      </dgm:t>
    </dgm:pt>
    <dgm:pt modelId="{E2D1F6CA-E6C1-4417-B477-08BE152FCAAD}">
      <dgm:prSet phldrT="[Текст]" custT="1"/>
      <dgm:spPr/>
      <dgm:t>
        <a:bodyPr/>
        <a:lstStyle/>
        <a:p>
          <a:r>
            <a:rPr lang="uk-UA" sz="2400" dirty="0"/>
            <a:t>Триватимуть з 25.02 до 24.04 2020 року</a:t>
          </a:r>
          <a:endParaRPr lang="ru-UA" sz="2400" dirty="0"/>
        </a:p>
      </dgm:t>
    </dgm:pt>
    <dgm:pt modelId="{FD69BD7D-B905-492B-A670-4860AD6BF530}" type="parTrans" cxnId="{61466840-400A-450A-A459-0ABDF8D7A040}">
      <dgm:prSet/>
      <dgm:spPr/>
      <dgm:t>
        <a:bodyPr/>
        <a:lstStyle/>
        <a:p>
          <a:endParaRPr lang="ru-UA"/>
        </a:p>
      </dgm:t>
    </dgm:pt>
    <dgm:pt modelId="{897FE466-2BC1-49AA-940C-3F0DE569E174}" type="sibTrans" cxnId="{61466840-400A-450A-A459-0ABDF8D7A040}">
      <dgm:prSet/>
      <dgm:spPr/>
      <dgm:t>
        <a:bodyPr/>
        <a:lstStyle/>
        <a:p>
          <a:endParaRPr lang="ru-UA"/>
        </a:p>
      </dgm:t>
    </dgm:pt>
    <dgm:pt modelId="{1627B1FB-F38A-45BE-B034-3B5522829019}" type="pres">
      <dgm:prSet presAssocID="{1280C165-9531-435F-BC12-A9DC5C5EFB94}" presName="rootnode" presStyleCnt="0">
        <dgm:presLayoutVars>
          <dgm:chMax/>
          <dgm:chPref/>
          <dgm:dir/>
          <dgm:animLvl val="lvl"/>
        </dgm:presLayoutVars>
      </dgm:prSet>
      <dgm:spPr/>
    </dgm:pt>
    <dgm:pt modelId="{FD220179-362B-45D8-B845-0F51159ECB9C}" type="pres">
      <dgm:prSet presAssocID="{AD0EE190-A17D-4D7D-915D-7597ACF1A3C2}" presName="composite" presStyleCnt="0"/>
      <dgm:spPr/>
    </dgm:pt>
    <dgm:pt modelId="{E91BE6B2-6016-4149-9615-B805AEEEEA51}" type="pres">
      <dgm:prSet presAssocID="{AD0EE190-A17D-4D7D-915D-7597ACF1A3C2}" presName="bentUpArrow1" presStyleLbl="alignImgPlace1" presStyleIdx="0" presStyleCnt="2" custLinFactNeighborX="2106" custLinFactNeighborY="-40773"/>
      <dgm:spPr/>
    </dgm:pt>
    <dgm:pt modelId="{9AE30F6F-9E5E-45DC-A187-39A4423E4399}" type="pres">
      <dgm:prSet presAssocID="{AD0EE190-A17D-4D7D-915D-7597ACF1A3C2}" presName="ParentText" presStyleLbl="node1" presStyleIdx="0" presStyleCnt="3" custScaleX="126164" custScaleY="122973" custLinFactNeighborX="-61" custLinFactNeighborY="-45410">
        <dgm:presLayoutVars>
          <dgm:chMax val="1"/>
          <dgm:chPref val="1"/>
          <dgm:bulletEnabled val="1"/>
        </dgm:presLayoutVars>
      </dgm:prSet>
      <dgm:spPr/>
    </dgm:pt>
    <dgm:pt modelId="{9C01160E-BB80-47CC-BC0B-BFE68B73A861}" type="pres">
      <dgm:prSet presAssocID="{AD0EE190-A17D-4D7D-915D-7597ACF1A3C2}" presName="ChildText" presStyleLbl="revTx" presStyleIdx="0" presStyleCnt="3" custScaleX="390674" custLinFactX="68816" custLinFactNeighborX="100000" custLinFactNeighborY="-58788">
        <dgm:presLayoutVars>
          <dgm:chMax val="0"/>
          <dgm:chPref val="0"/>
          <dgm:bulletEnabled val="1"/>
        </dgm:presLayoutVars>
      </dgm:prSet>
      <dgm:spPr/>
    </dgm:pt>
    <dgm:pt modelId="{BA49DBBE-9E83-466B-9B8D-161FA5169D88}" type="pres">
      <dgm:prSet presAssocID="{0D95AC5E-56A0-48A3-9003-7DE69A0FE7F6}" presName="sibTrans" presStyleCnt="0"/>
      <dgm:spPr/>
    </dgm:pt>
    <dgm:pt modelId="{276B4028-DA8A-475A-A5EE-6569AB6357C1}" type="pres">
      <dgm:prSet presAssocID="{378A0ECA-16B6-4247-A6D9-B3C096794BB8}" presName="composite" presStyleCnt="0"/>
      <dgm:spPr/>
    </dgm:pt>
    <dgm:pt modelId="{78CC7F6E-5826-4F3F-9FA6-1DE68E31BB1F}" type="pres">
      <dgm:prSet presAssocID="{378A0ECA-16B6-4247-A6D9-B3C096794BB8}" presName="bentUpArrow1" presStyleLbl="alignImgPlace1" presStyleIdx="1" presStyleCnt="2" custLinFactNeighborX="-71427" custLinFactNeighborY="-35976"/>
      <dgm:spPr/>
    </dgm:pt>
    <dgm:pt modelId="{AD5A7FC6-31D0-454F-B143-BB153B069047}" type="pres">
      <dgm:prSet presAssocID="{378A0ECA-16B6-4247-A6D9-B3C096794BB8}" presName="ParentText" presStyleLbl="node1" presStyleIdx="1" presStyleCnt="3" custScaleX="145862" custScaleY="125932" custLinFactNeighborX="-49865" custLinFactNeighborY="-40032">
        <dgm:presLayoutVars>
          <dgm:chMax val="1"/>
          <dgm:chPref val="1"/>
          <dgm:bulletEnabled val="1"/>
        </dgm:presLayoutVars>
      </dgm:prSet>
      <dgm:spPr/>
    </dgm:pt>
    <dgm:pt modelId="{15516388-7AB3-418B-80CF-8D2E388419E3}" type="pres">
      <dgm:prSet presAssocID="{378A0ECA-16B6-4247-A6D9-B3C096794BB8}" presName="ChildText" presStyleLbl="revTx" presStyleIdx="1" presStyleCnt="3" custScaleX="269306" custLinFactNeighborX="41166" custLinFactNeighborY="-51619">
        <dgm:presLayoutVars>
          <dgm:chMax val="0"/>
          <dgm:chPref val="0"/>
          <dgm:bulletEnabled val="1"/>
        </dgm:presLayoutVars>
      </dgm:prSet>
      <dgm:spPr/>
    </dgm:pt>
    <dgm:pt modelId="{D63DC6F4-B3E0-4E89-AE13-45F8DC9D13FF}" type="pres">
      <dgm:prSet presAssocID="{89471C32-6883-4F07-9DFB-94D2BE2398CB}" presName="sibTrans" presStyleCnt="0"/>
      <dgm:spPr/>
    </dgm:pt>
    <dgm:pt modelId="{5E47F16B-4381-4274-BFE0-863DFABBEEAB}" type="pres">
      <dgm:prSet presAssocID="{CC93B5F6-6583-4A0C-94CD-63DCEA11E1AF}" presName="composite" presStyleCnt="0"/>
      <dgm:spPr/>
    </dgm:pt>
    <dgm:pt modelId="{936DFC1B-CDC9-4BF5-9853-DA9EA9DA09EB}" type="pres">
      <dgm:prSet presAssocID="{CC93B5F6-6583-4A0C-94CD-63DCEA11E1AF}" presName="ParentText" presStyleLbl="node1" presStyleIdx="2" presStyleCnt="3" custScaleX="118788" custScaleY="116003" custLinFactNeighborX="-91692" custLinFactNeighborY="-51336">
        <dgm:presLayoutVars>
          <dgm:chMax val="1"/>
          <dgm:chPref val="1"/>
          <dgm:bulletEnabled val="1"/>
        </dgm:presLayoutVars>
      </dgm:prSet>
      <dgm:spPr/>
    </dgm:pt>
    <dgm:pt modelId="{79A25F29-90EE-446B-8CB3-1D3D09F47304}" type="pres">
      <dgm:prSet presAssocID="{CC93B5F6-6583-4A0C-94CD-63DCEA11E1AF}" presName="FinalChildText" presStyleLbl="revTx" presStyleIdx="2" presStyleCnt="3" custScaleX="213480" custScaleY="139890" custLinFactNeighborX="-41268" custLinFactNeighborY="-61636">
        <dgm:presLayoutVars>
          <dgm:chMax val="0"/>
          <dgm:chPref val="0"/>
          <dgm:bulletEnabled val="1"/>
        </dgm:presLayoutVars>
      </dgm:prSet>
      <dgm:spPr/>
    </dgm:pt>
  </dgm:ptLst>
  <dgm:cxnLst>
    <dgm:cxn modelId="{ABD50A0D-D2FB-4FA6-8CFD-6BC5E6D5F4CC}" type="presOf" srcId="{378A0ECA-16B6-4247-A6D9-B3C096794BB8}" destId="{AD5A7FC6-31D0-454F-B143-BB153B069047}" srcOrd="0" destOrd="0" presId="urn:microsoft.com/office/officeart/2005/8/layout/StepDownProcess"/>
    <dgm:cxn modelId="{D20E771A-76BD-4F84-9F7A-CB4F9998002A}" type="presOf" srcId="{AD0EE190-A17D-4D7D-915D-7597ACF1A3C2}" destId="{9AE30F6F-9E5E-45DC-A187-39A4423E4399}" srcOrd="0" destOrd="0" presId="urn:microsoft.com/office/officeart/2005/8/layout/StepDownProcess"/>
    <dgm:cxn modelId="{61466840-400A-450A-A459-0ABDF8D7A040}" srcId="{CC93B5F6-6583-4A0C-94CD-63DCEA11E1AF}" destId="{E2D1F6CA-E6C1-4417-B477-08BE152FCAAD}" srcOrd="0" destOrd="0" parTransId="{FD69BD7D-B905-492B-A670-4860AD6BF530}" sibTransId="{897FE466-2BC1-49AA-940C-3F0DE569E174}"/>
    <dgm:cxn modelId="{0C15745C-B469-4B06-A0A1-934E0D35FB5C}" type="presOf" srcId="{E2D1F6CA-E6C1-4417-B477-08BE152FCAAD}" destId="{79A25F29-90EE-446B-8CB3-1D3D09F47304}" srcOrd="0" destOrd="0" presId="urn:microsoft.com/office/officeart/2005/8/layout/StepDownProcess"/>
    <dgm:cxn modelId="{C4BB2F4B-4606-4789-AF66-26FEB8D76758}" type="presOf" srcId="{42D13F48-4276-4D7F-A2B5-991D8CCAEC33}" destId="{9C01160E-BB80-47CC-BC0B-BFE68B73A861}" srcOrd="0" destOrd="0" presId="urn:microsoft.com/office/officeart/2005/8/layout/StepDownProcess"/>
    <dgm:cxn modelId="{01FB7A6C-3292-45F3-BE87-84CC37B6276B}" type="presOf" srcId="{CC93B5F6-6583-4A0C-94CD-63DCEA11E1AF}" destId="{936DFC1B-CDC9-4BF5-9853-DA9EA9DA09EB}" srcOrd="0" destOrd="0" presId="urn:microsoft.com/office/officeart/2005/8/layout/StepDownProcess"/>
    <dgm:cxn modelId="{5DEE2578-BAD9-4FD5-B84B-66085E2F5377}" srcId="{1280C165-9531-435F-BC12-A9DC5C5EFB94}" destId="{CC93B5F6-6583-4A0C-94CD-63DCEA11E1AF}" srcOrd="2" destOrd="0" parTransId="{66C9ABD0-FCC4-484E-915B-A7B1868A48CF}" sibTransId="{CEB83C6D-88E5-4A00-AA4E-BEA8D9B0D2C5}"/>
    <dgm:cxn modelId="{3E13BE7B-E95C-4F8B-8D25-6C2D77C90EEC}" srcId="{1280C165-9531-435F-BC12-A9DC5C5EFB94}" destId="{378A0ECA-16B6-4247-A6D9-B3C096794BB8}" srcOrd="1" destOrd="0" parTransId="{11E898E2-DAD4-456D-82B9-76948ED3F642}" sibTransId="{89471C32-6883-4F07-9DFB-94D2BE2398CB}"/>
    <dgm:cxn modelId="{4A528D91-D44C-4C80-A893-6E07A653900C}" srcId="{AD0EE190-A17D-4D7D-915D-7597ACF1A3C2}" destId="{42D13F48-4276-4D7F-A2B5-991D8CCAEC33}" srcOrd="0" destOrd="0" parTransId="{4602F25E-95F3-4AF3-B480-094FBF0B23B9}" sibTransId="{FBBFFA3F-76C8-45CC-997A-1E943D353EE9}"/>
    <dgm:cxn modelId="{54387E93-43C6-438B-B9AF-DE8B1D6BCF89}" type="presOf" srcId="{405ACCC4-950B-40BB-8FE2-FC8BEE4542C2}" destId="{15516388-7AB3-418B-80CF-8D2E388419E3}" srcOrd="0" destOrd="0" presId="urn:microsoft.com/office/officeart/2005/8/layout/StepDownProcess"/>
    <dgm:cxn modelId="{9AB10F97-7E45-4CA6-A51D-F5BE39DB07D4}" type="presOf" srcId="{1280C165-9531-435F-BC12-A9DC5C5EFB94}" destId="{1627B1FB-F38A-45BE-B034-3B5522829019}" srcOrd="0" destOrd="0" presId="urn:microsoft.com/office/officeart/2005/8/layout/StepDownProcess"/>
    <dgm:cxn modelId="{5DF0BCA3-1422-4035-8AB4-D3D6BFFD7EB7}" srcId="{378A0ECA-16B6-4247-A6D9-B3C096794BB8}" destId="{405ACCC4-950B-40BB-8FE2-FC8BEE4542C2}" srcOrd="0" destOrd="0" parTransId="{E1268E63-FF5D-45C5-9882-A175322ED6F9}" sibTransId="{68A6C244-7271-47C3-B243-3D65BB1666C8}"/>
    <dgm:cxn modelId="{F70F1FE4-5A55-414A-884B-7335F41ECBB9}" srcId="{1280C165-9531-435F-BC12-A9DC5C5EFB94}" destId="{AD0EE190-A17D-4D7D-915D-7597ACF1A3C2}" srcOrd="0" destOrd="0" parTransId="{26EBCE10-810B-444F-B91D-AC6D6B35B242}" sibTransId="{0D95AC5E-56A0-48A3-9003-7DE69A0FE7F6}"/>
    <dgm:cxn modelId="{5A8B4D47-72BF-40B4-B5C9-0B575D5C7827}" type="presParOf" srcId="{1627B1FB-F38A-45BE-B034-3B5522829019}" destId="{FD220179-362B-45D8-B845-0F51159ECB9C}" srcOrd="0" destOrd="0" presId="urn:microsoft.com/office/officeart/2005/8/layout/StepDownProcess"/>
    <dgm:cxn modelId="{500DAE7B-D21A-4BAD-8BF9-E901C25890DF}" type="presParOf" srcId="{FD220179-362B-45D8-B845-0F51159ECB9C}" destId="{E91BE6B2-6016-4149-9615-B805AEEEEA51}" srcOrd="0" destOrd="0" presId="urn:microsoft.com/office/officeart/2005/8/layout/StepDownProcess"/>
    <dgm:cxn modelId="{A6B23CA9-0FA4-4AC9-8CF8-7A278BD79790}" type="presParOf" srcId="{FD220179-362B-45D8-B845-0F51159ECB9C}" destId="{9AE30F6F-9E5E-45DC-A187-39A4423E4399}" srcOrd="1" destOrd="0" presId="urn:microsoft.com/office/officeart/2005/8/layout/StepDownProcess"/>
    <dgm:cxn modelId="{408C943F-B87B-4C2F-B8C0-4E03A3ECA014}" type="presParOf" srcId="{FD220179-362B-45D8-B845-0F51159ECB9C}" destId="{9C01160E-BB80-47CC-BC0B-BFE68B73A861}" srcOrd="2" destOrd="0" presId="urn:microsoft.com/office/officeart/2005/8/layout/StepDownProcess"/>
    <dgm:cxn modelId="{21E6F653-473E-47F1-B25D-B83A3BF093CA}" type="presParOf" srcId="{1627B1FB-F38A-45BE-B034-3B5522829019}" destId="{BA49DBBE-9E83-466B-9B8D-161FA5169D88}" srcOrd="1" destOrd="0" presId="urn:microsoft.com/office/officeart/2005/8/layout/StepDownProcess"/>
    <dgm:cxn modelId="{A828B816-1FE2-4C59-B7E3-26CB416E7CF9}" type="presParOf" srcId="{1627B1FB-F38A-45BE-B034-3B5522829019}" destId="{276B4028-DA8A-475A-A5EE-6569AB6357C1}" srcOrd="2" destOrd="0" presId="urn:microsoft.com/office/officeart/2005/8/layout/StepDownProcess"/>
    <dgm:cxn modelId="{51666A41-03BD-4FFB-B29D-CD15FFA94CB2}" type="presParOf" srcId="{276B4028-DA8A-475A-A5EE-6569AB6357C1}" destId="{78CC7F6E-5826-4F3F-9FA6-1DE68E31BB1F}" srcOrd="0" destOrd="0" presId="urn:microsoft.com/office/officeart/2005/8/layout/StepDownProcess"/>
    <dgm:cxn modelId="{207B51BA-A013-429A-B6B7-F27F7C91354E}" type="presParOf" srcId="{276B4028-DA8A-475A-A5EE-6569AB6357C1}" destId="{AD5A7FC6-31D0-454F-B143-BB153B069047}" srcOrd="1" destOrd="0" presId="urn:microsoft.com/office/officeart/2005/8/layout/StepDownProcess"/>
    <dgm:cxn modelId="{F173DC80-A575-48A8-A271-03418A655165}" type="presParOf" srcId="{276B4028-DA8A-475A-A5EE-6569AB6357C1}" destId="{15516388-7AB3-418B-80CF-8D2E388419E3}" srcOrd="2" destOrd="0" presId="urn:microsoft.com/office/officeart/2005/8/layout/StepDownProcess"/>
    <dgm:cxn modelId="{8C09786A-E924-4F44-8FCA-6208C9216B5C}" type="presParOf" srcId="{1627B1FB-F38A-45BE-B034-3B5522829019}" destId="{D63DC6F4-B3E0-4E89-AE13-45F8DC9D13FF}" srcOrd="3" destOrd="0" presId="urn:microsoft.com/office/officeart/2005/8/layout/StepDownProcess"/>
    <dgm:cxn modelId="{7517D1B0-750C-4386-A342-E60C9A385282}" type="presParOf" srcId="{1627B1FB-F38A-45BE-B034-3B5522829019}" destId="{5E47F16B-4381-4274-BFE0-863DFABBEEAB}" srcOrd="4" destOrd="0" presId="urn:microsoft.com/office/officeart/2005/8/layout/StepDownProcess"/>
    <dgm:cxn modelId="{830738A4-BA6B-4E5E-A104-7472FB6715EB}" type="presParOf" srcId="{5E47F16B-4381-4274-BFE0-863DFABBEEAB}" destId="{936DFC1B-CDC9-4BF5-9853-DA9EA9DA09EB}" srcOrd="0" destOrd="0" presId="urn:microsoft.com/office/officeart/2005/8/layout/StepDownProcess"/>
    <dgm:cxn modelId="{0321A01A-0754-4963-BC03-D854C8FEDAC7}" type="presParOf" srcId="{5E47F16B-4381-4274-BFE0-863DFABBEEAB}" destId="{79A25F29-90EE-446B-8CB3-1D3D09F47304}"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1CE52D-1884-4EBF-8DAE-13D50756B9C5}" type="doc">
      <dgm:prSet loTypeId="urn:microsoft.com/office/officeart/2008/layout/PictureAccentList" loCatId="list" qsTypeId="urn:microsoft.com/office/officeart/2005/8/quickstyle/simple1" qsCatId="simple" csTypeId="urn:microsoft.com/office/officeart/2005/8/colors/colorful3" csCatId="colorful" phldr="1"/>
      <dgm:spPr/>
      <dgm:t>
        <a:bodyPr/>
        <a:lstStyle/>
        <a:p>
          <a:endParaRPr lang="ru-UA"/>
        </a:p>
      </dgm:t>
    </dgm:pt>
    <dgm:pt modelId="{0DD06C78-ED14-4883-ADEF-439AB6404561}">
      <dgm:prSet phldrT="[Текст]" custT="1"/>
      <dgm:spPr/>
      <dgm:t>
        <a:bodyPr/>
        <a:lstStyle/>
        <a:p>
          <a:r>
            <a:rPr lang="uk-UA" sz="2400" dirty="0"/>
            <a:t>Стандарт встановлює основні положення сталого лісоуправління і лісокористування, спрямовані на</a:t>
          </a:r>
          <a:endParaRPr lang="ru-UA" sz="2400" dirty="0"/>
        </a:p>
      </dgm:t>
    </dgm:pt>
    <dgm:pt modelId="{A59EC7BC-5BD8-4164-9112-F2110D2C6FD0}" type="parTrans" cxnId="{418300B6-48A7-400A-A17F-CE7A1CF2070C}">
      <dgm:prSet/>
      <dgm:spPr/>
      <dgm:t>
        <a:bodyPr/>
        <a:lstStyle/>
        <a:p>
          <a:endParaRPr lang="ru-UA"/>
        </a:p>
      </dgm:t>
    </dgm:pt>
    <dgm:pt modelId="{B64C67B2-52D6-43C7-A628-E7B4312D65CD}" type="sibTrans" cxnId="{418300B6-48A7-400A-A17F-CE7A1CF2070C}">
      <dgm:prSet/>
      <dgm:spPr/>
      <dgm:t>
        <a:bodyPr/>
        <a:lstStyle/>
        <a:p>
          <a:endParaRPr lang="ru-UA"/>
        </a:p>
      </dgm:t>
    </dgm:pt>
    <dgm:pt modelId="{6A751E17-2FAB-4BFB-9386-B33895762FCE}">
      <dgm:prSet phldrT="[Текст]" custT="1"/>
      <dgm:spPr/>
      <dgm:t>
        <a:bodyPr/>
        <a:lstStyle/>
        <a:p>
          <a:r>
            <a:rPr lang="uk-UA" sz="2400" dirty="0"/>
            <a:t>забезпечення високої продуктивності і стійкості лісів </a:t>
          </a:r>
          <a:endParaRPr lang="ru-UA" sz="2400" dirty="0"/>
        </a:p>
      </dgm:t>
    </dgm:pt>
    <dgm:pt modelId="{D1182E24-905E-48EC-AC3D-AB1CB4D6AEE2}" type="parTrans" cxnId="{BD379EE3-D343-4DF4-9667-6BCEA87CDDC1}">
      <dgm:prSet/>
      <dgm:spPr/>
      <dgm:t>
        <a:bodyPr/>
        <a:lstStyle/>
        <a:p>
          <a:endParaRPr lang="ru-UA"/>
        </a:p>
      </dgm:t>
    </dgm:pt>
    <dgm:pt modelId="{77A4E657-2CF9-4E1A-A8D3-53C7EC37CAEE}" type="sibTrans" cxnId="{BD379EE3-D343-4DF4-9667-6BCEA87CDDC1}">
      <dgm:prSet/>
      <dgm:spPr/>
      <dgm:t>
        <a:bodyPr/>
        <a:lstStyle/>
        <a:p>
          <a:endParaRPr lang="ru-UA"/>
        </a:p>
      </dgm:t>
    </dgm:pt>
    <dgm:pt modelId="{66A34D9D-8895-42C2-9828-7B14E9A5D3E8}">
      <dgm:prSet custT="1"/>
      <dgm:spPr/>
      <dgm:t>
        <a:bodyPr/>
        <a:lstStyle/>
        <a:p>
          <a:r>
            <a:rPr lang="uk-UA" sz="2400" dirty="0"/>
            <a:t>збереження і відновлення біорізноманіття в лісах </a:t>
          </a:r>
          <a:endParaRPr lang="ru-UA" sz="2400" dirty="0"/>
        </a:p>
      </dgm:t>
    </dgm:pt>
    <dgm:pt modelId="{ACBC5605-AD72-47B1-A8AD-F53180421204}" type="parTrans" cxnId="{82D97263-E7C9-4DEE-BC9E-A942CA8714B7}">
      <dgm:prSet/>
      <dgm:spPr/>
      <dgm:t>
        <a:bodyPr/>
        <a:lstStyle/>
        <a:p>
          <a:endParaRPr lang="ru-UA"/>
        </a:p>
      </dgm:t>
    </dgm:pt>
    <dgm:pt modelId="{CDF687D7-AD15-4351-BAED-11D18F2264FD}" type="sibTrans" cxnId="{82D97263-E7C9-4DEE-BC9E-A942CA8714B7}">
      <dgm:prSet/>
      <dgm:spPr/>
      <dgm:t>
        <a:bodyPr/>
        <a:lstStyle/>
        <a:p>
          <a:endParaRPr lang="ru-UA"/>
        </a:p>
      </dgm:t>
    </dgm:pt>
    <dgm:pt modelId="{4868806B-6457-466F-BCE2-3C075BE3B373}">
      <dgm:prSet custT="1"/>
      <dgm:spPr/>
      <dgm:t>
        <a:bodyPr/>
        <a:lstStyle/>
        <a:p>
          <a:r>
            <a:rPr lang="uk-UA" sz="2400" dirty="0"/>
            <a:t>мінімізацію або виключення негативної дії лісогосподарського виробництва на довкілля</a:t>
          </a:r>
          <a:endParaRPr lang="ru-UA" sz="2400" dirty="0"/>
        </a:p>
      </dgm:t>
    </dgm:pt>
    <dgm:pt modelId="{B34B0A78-244A-4C5F-8850-66020BBCC3A1}" type="parTrans" cxnId="{3B4DA34E-5FCF-4C87-A8EE-E1DD904F5817}">
      <dgm:prSet/>
      <dgm:spPr/>
      <dgm:t>
        <a:bodyPr/>
        <a:lstStyle/>
        <a:p>
          <a:endParaRPr lang="ru-UA"/>
        </a:p>
      </dgm:t>
    </dgm:pt>
    <dgm:pt modelId="{0542643A-AE4D-4183-9333-5E5D18192673}" type="sibTrans" cxnId="{3B4DA34E-5FCF-4C87-A8EE-E1DD904F5817}">
      <dgm:prSet/>
      <dgm:spPr/>
      <dgm:t>
        <a:bodyPr/>
        <a:lstStyle/>
        <a:p>
          <a:endParaRPr lang="ru-UA"/>
        </a:p>
      </dgm:t>
    </dgm:pt>
    <dgm:pt modelId="{B7634367-9805-4349-92A1-D37068DF613C}">
      <dgm:prSet custT="1"/>
      <dgm:spPr/>
      <dgm:t>
        <a:bodyPr/>
        <a:lstStyle/>
        <a:p>
          <a:r>
            <a:rPr lang="uk-UA" sz="2400" dirty="0"/>
            <a:t>невиснажливе лісокористування</a:t>
          </a:r>
          <a:endParaRPr lang="ru-UA" sz="2400" dirty="0"/>
        </a:p>
      </dgm:t>
    </dgm:pt>
    <dgm:pt modelId="{8DC4B5F9-474E-48F8-BA00-630971DABC98}" type="parTrans" cxnId="{0B2EE406-6002-4F9F-BD6D-34DA40C77176}">
      <dgm:prSet/>
      <dgm:spPr/>
      <dgm:t>
        <a:bodyPr/>
        <a:lstStyle/>
        <a:p>
          <a:endParaRPr lang="ru-UA"/>
        </a:p>
      </dgm:t>
    </dgm:pt>
    <dgm:pt modelId="{9F19123C-3C64-4D9C-BAA8-152C4B58C4E5}" type="sibTrans" cxnId="{0B2EE406-6002-4F9F-BD6D-34DA40C77176}">
      <dgm:prSet/>
      <dgm:spPr/>
      <dgm:t>
        <a:bodyPr/>
        <a:lstStyle/>
        <a:p>
          <a:endParaRPr lang="ru-UA"/>
        </a:p>
      </dgm:t>
    </dgm:pt>
    <dgm:pt modelId="{8D2219DD-2D76-41B9-B877-489A86F6D156}">
      <dgm:prSet custT="1"/>
      <dgm:spPr/>
      <dgm:t>
        <a:bodyPr/>
        <a:lstStyle/>
        <a:p>
          <a:r>
            <a:rPr lang="uk-UA" sz="2400" dirty="0"/>
            <a:t>економічну ефективність лісогосподарського виробництва </a:t>
          </a:r>
          <a:endParaRPr lang="ru-UA" sz="2400" dirty="0"/>
        </a:p>
      </dgm:t>
    </dgm:pt>
    <dgm:pt modelId="{9DEF1C57-7486-40A0-B318-A29C94365828}" type="parTrans" cxnId="{726120F4-C665-4769-8AF3-CCD3916BEF6C}">
      <dgm:prSet/>
      <dgm:spPr/>
      <dgm:t>
        <a:bodyPr/>
        <a:lstStyle/>
        <a:p>
          <a:endParaRPr lang="ru-UA"/>
        </a:p>
      </dgm:t>
    </dgm:pt>
    <dgm:pt modelId="{51152A69-A2E9-4409-B933-2D98CFA1E910}" type="sibTrans" cxnId="{726120F4-C665-4769-8AF3-CCD3916BEF6C}">
      <dgm:prSet/>
      <dgm:spPr/>
      <dgm:t>
        <a:bodyPr/>
        <a:lstStyle/>
        <a:p>
          <a:endParaRPr lang="ru-UA"/>
        </a:p>
      </dgm:t>
    </dgm:pt>
    <dgm:pt modelId="{C9DE40D3-5043-47B9-97C1-F748E76AE259}">
      <dgm:prSet custT="1"/>
      <dgm:spPr/>
      <dgm:t>
        <a:bodyPr/>
        <a:lstStyle/>
        <a:p>
          <a:r>
            <a:rPr lang="uk-UA" sz="2400" dirty="0"/>
            <a:t>соціальну функцію лісогосподарського виробництва</a:t>
          </a:r>
          <a:endParaRPr lang="ru-UA" sz="2400" dirty="0"/>
        </a:p>
      </dgm:t>
    </dgm:pt>
    <dgm:pt modelId="{8F13BD0D-11F9-4903-BF2B-C856E1F2C338}" type="parTrans" cxnId="{11BF23F1-22D0-47D0-A03B-3FCA26DAE75E}">
      <dgm:prSet/>
      <dgm:spPr/>
      <dgm:t>
        <a:bodyPr/>
        <a:lstStyle/>
        <a:p>
          <a:endParaRPr lang="ru-UA"/>
        </a:p>
      </dgm:t>
    </dgm:pt>
    <dgm:pt modelId="{B46C4035-B1E1-4A41-89FD-CE6D71424C79}" type="sibTrans" cxnId="{11BF23F1-22D0-47D0-A03B-3FCA26DAE75E}">
      <dgm:prSet/>
      <dgm:spPr/>
      <dgm:t>
        <a:bodyPr/>
        <a:lstStyle/>
        <a:p>
          <a:endParaRPr lang="ru-UA"/>
        </a:p>
      </dgm:t>
    </dgm:pt>
    <dgm:pt modelId="{C0C790DC-85ED-4209-AB9A-A47B6E120F72}" type="pres">
      <dgm:prSet presAssocID="{F41CE52D-1884-4EBF-8DAE-13D50756B9C5}" presName="layout" presStyleCnt="0">
        <dgm:presLayoutVars>
          <dgm:chMax/>
          <dgm:chPref/>
          <dgm:dir/>
          <dgm:animOne val="branch"/>
          <dgm:animLvl val="lvl"/>
          <dgm:resizeHandles/>
        </dgm:presLayoutVars>
      </dgm:prSet>
      <dgm:spPr/>
    </dgm:pt>
    <dgm:pt modelId="{8B8E63EB-3E92-4AB3-A8E1-E5FD812FE301}" type="pres">
      <dgm:prSet presAssocID="{0DD06C78-ED14-4883-ADEF-439AB6404561}" presName="root" presStyleCnt="0">
        <dgm:presLayoutVars>
          <dgm:chMax/>
          <dgm:chPref val="4"/>
        </dgm:presLayoutVars>
      </dgm:prSet>
      <dgm:spPr/>
    </dgm:pt>
    <dgm:pt modelId="{750C5F19-CCB0-4C9A-B2DA-8189FA806AE9}" type="pres">
      <dgm:prSet presAssocID="{0DD06C78-ED14-4883-ADEF-439AB6404561}" presName="rootComposite" presStyleCnt="0">
        <dgm:presLayoutVars/>
      </dgm:prSet>
      <dgm:spPr/>
    </dgm:pt>
    <dgm:pt modelId="{24C27B0E-9C49-499F-8E03-2088AEA4CCFC}" type="pres">
      <dgm:prSet presAssocID="{0DD06C78-ED14-4883-ADEF-439AB6404561}" presName="rootText" presStyleLbl="node0" presStyleIdx="0" presStyleCnt="1" custScaleX="194677">
        <dgm:presLayoutVars>
          <dgm:chMax/>
          <dgm:chPref val="4"/>
        </dgm:presLayoutVars>
      </dgm:prSet>
      <dgm:spPr/>
    </dgm:pt>
    <dgm:pt modelId="{C6EBF2A4-142A-4A04-854D-D3659FE4DAFA}" type="pres">
      <dgm:prSet presAssocID="{0DD06C78-ED14-4883-ADEF-439AB6404561}" presName="childShape" presStyleCnt="0">
        <dgm:presLayoutVars>
          <dgm:chMax val="0"/>
          <dgm:chPref val="0"/>
        </dgm:presLayoutVars>
      </dgm:prSet>
      <dgm:spPr/>
    </dgm:pt>
    <dgm:pt modelId="{76D0776D-91E8-4221-9CD1-E9270BA25D0C}" type="pres">
      <dgm:prSet presAssocID="{6A751E17-2FAB-4BFB-9386-B33895762FCE}" presName="childComposite" presStyleCnt="0">
        <dgm:presLayoutVars>
          <dgm:chMax val="0"/>
          <dgm:chPref val="0"/>
        </dgm:presLayoutVars>
      </dgm:prSet>
      <dgm:spPr/>
    </dgm:pt>
    <dgm:pt modelId="{AA8D9A72-F00F-4936-B051-495F896F637C}" type="pres">
      <dgm:prSet presAssocID="{6A751E17-2FAB-4BFB-9386-B33895762FCE}" presName="Image" presStyleLbl="node1" presStyleIdx="0" presStyleCnt="6"/>
      <dgm:spPr/>
    </dgm:pt>
    <dgm:pt modelId="{81761D2A-6F86-4C64-B7A3-95507CC1D828}" type="pres">
      <dgm:prSet presAssocID="{6A751E17-2FAB-4BFB-9386-B33895762FCE}" presName="childText" presStyleLbl="lnNode1" presStyleIdx="0" presStyleCnt="6" custScaleX="239442">
        <dgm:presLayoutVars>
          <dgm:chMax val="0"/>
          <dgm:chPref val="0"/>
          <dgm:bulletEnabled val="1"/>
        </dgm:presLayoutVars>
      </dgm:prSet>
      <dgm:spPr/>
    </dgm:pt>
    <dgm:pt modelId="{4D869685-A390-46B9-B6FC-AFD56409D885}" type="pres">
      <dgm:prSet presAssocID="{66A34D9D-8895-42C2-9828-7B14E9A5D3E8}" presName="childComposite" presStyleCnt="0">
        <dgm:presLayoutVars>
          <dgm:chMax val="0"/>
          <dgm:chPref val="0"/>
        </dgm:presLayoutVars>
      </dgm:prSet>
      <dgm:spPr/>
    </dgm:pt>
    <dgm:pt modelId="{02937F84-7368-4010-B787-40B17DDEB7D0}" type="pres">
      <dgm:prSet presAssocID="{66A34D9D-8895-42C2-9828-7B14E9A5D3E8}" presName="Image" presStyleLbl="node1" presStyleIdx="1" presStyleCnt="6"/>
      <dgm:spPr/>
    </dgm:pt>
    <dgm:pt modelId="{4A9E2558-F296-4E82-BE0C-3454252F54FE}" type="pres">
      <dgm:prSet presAssocID="{66A34D9D-8895-42C2-9828-7B14E9A5D3E8}" presName="childText" presStyleLbl="lnNode1" presStyleIdx="1" presStyleCnt="6" custScaleX="239442">
        <dgm:presLayoutVars>
          <dgm:chMax val="0"/>
          <dgm:chPref val="0"/>
          <dgm:bulletEnabled val="1"/>
        </dgm:presLayoutVars>
      </dgm:prSet>
      <dgm:spPr/>
    </dgm:pt>
    <dgm:pt modelId="{0799822B-FFEA-4B40-8182-DE0B3C90238E}" type="pres">
      <dgm:prSet presAssocID="{4868806B-6457-466F-BCE2-3C075BE3B373}" presName="childComposite" presStyleCnt="0">
        <dgm:presLayoutVars>
          <dgm:chMax val="0"/>
          <dgm:chPref val="0"/>
        </dgm:presLayoutVars>
      </dgm:prSet>
      <dgm:spPr/>
    </dgm:pt>
    <dgm:pt modelId="{CACCE595-F4A3-43A6-AA07-A6D10B209FD1}" type="pres">
      <dgm:prSet presAssocID="{4868806B-6457-466F-BCE2-3C075BE3B373}" presName="Image" presStyleLbl="node1" presStyleIdx="2" presStyleCnt="6"/>
      <dgm:spPr/>
    </dgm:pt>
    <dgm:pt modelId="{2E679C97-9454-49F6-BF88-57541D6CCC43}" type="pres">
      <dgm:prSet presAssocID="{4868806B-6457-466F-BCE2-3C075BE3B373}" presName="childText" presStyleLbl="lnNode1" presStyleIdx="2" presStyleCnt="6" custScaleX="239442">
        <dgm:presLayoutVars>
          <dgm:chMax val="0"/>
          <dgm:chPref val="0"/>
          <dgm:bulletEnabled val="1"/>
        </dgm:presLayoutVars>
      </dgm:prSet>
      <dgm:spPr/>
    </dgm:pt>
    <dgm:pt modelId="{15E694FC-0864-4CC8-AD66-B3665C0F9255}" type="pres">
      <dgm:prSet presAssocID="{B7634367-9805-4349-92A1-D37068DF613C}" presName="childComposite" presStyleCnt="0">
        <dgm:presLayoutVars>
          <dgm:chMax val="0"/>
          <dgm:chPref val="0"/>
        </dgm:presLayoutVars>
      </dgm:prSet>
      <dgm:spPr/>
    </dgm:pt>
    <dgm:pt modelId="{E8B5D47C-91D8-4A73-8B40-049C01C36B08}" type="pres">
      <dgm:prSet presAssocID="{B7634367-9805-4349-92A1-D37068DF613C}" presName="Image" presStyleLbl="node1" presStyleIdx="3" presStyleCnt="6"/>
      <dgm:spPr/>
    </dgm:pt>
    <dgm:pt modelId="{2E3ACA7A-9B83-4D30-B636-186332305DC6}" type="pres">
      <dgm:prSet presAssocID="{B7634367-9805-4349-92A1-D37068DF613C}" presName="childText" presStyleLbl="lnNode1" presStyleIdx="3" presStyleCnt="6" custScaleX="239442">
        <dgm:presLayoutVars>
          <dgm:chMax val="0"/>
          <dgm:chPref val="0"/>
          <dgm:bulletEnabled val="1"/>
        </dgm:presLayoutVars>
      </dgm:prSet>
      <dgm:spPr/>
    </dgm:pt>
    <dgm:pt modelId="{AB2A447D-193D-4D13-AB1D-CFB1276D2974}" type="pres">
      <dgm:prSet presAssocID="{8D2219DD-2D76-41B9-B877-489A86F6D156}" presName="childComposite" presStyleCnt="0">
        <dgm:presLayoutVars>
          <dgm:chMax val="0"/>
          <dgm:chPref val="0"/>
        </dgm:presLayoutVars>
      </dgm:prSet>
      <dgm:spPr/>
    </dgm:pt>
    <dgm:pt modelId="{8BE7B662-B4F4-4733-BBD2-7AAA9254AB98}" type="pres">
      <dgm:prSet presAssocID="{8D2219DD-2D76-41B9-B877-489A86F6D156}" presName="Image" presStyleLbl="node1" presStyleIdx="4" presStyleCnt="6"/>
      <dgm:spPr/>
    </dgm:pt>
    <dgm:pt modelId="{4B8C8672-8122-45D0-9A32-48E90F632A22}" type="pres">
      <dgm:prSet presAssocID="{8D2219DD-2D76-41B9-B877-489A86F6D156}" presName="childText" presStyleLbl="lnNode1" presStyleIdx="4" presStyleCnt="6" custScaleX="239442">
        <dgm:presLayoutVars>
          <dgm:chMax val="0"/>
          <dgm:chPref val="0"/>
          <dgm:bulletEnabled val="1"/>
        </dgm:presLayoutVars>
      </dgm:prSet>
      <dgm:spPr/>
    </dgm:pt>
    <dgm:pt modelId="{0AC794A8-89CA-4DE7-8166-A5FDFDCB3B31}" type="pres">
      <dgm:prSet presAssocID="{C9DE40D3-5043-47B9-97C1-F748E76AE259}" presName="childComposite" presStyleCnt="0">
        <dgm:presLayoutVars>
          <dgm:chMax val="0"/>
          <dgm:chPref val="0"/>
        </dgm:presLayoutVars>
      </dgm:prSet>
      <dgm:spPr/>
    </dgm:pt>
    <dgm:pt modelId="{8BC421B1-720D-4689-B0F2-DB0F2E9B56E8}" type="pres">
      <dgm:prSet presAssocID="{C9DE40D3-5043-47B9-97C1-F748E76AE259}" presName="Image" presStyleLbl="node1" presStyleIdx="5" presStyleCnt="6"/>
      <dgm:spPr/>
    </dgm:pt>
    <dgm:pt modelId="{655DD048-0949-4661-8D54-40671F2D823C}" type="pres">
      <dgm:prSet presAssocID="{C9DE40D3-5043-47B9-97C1-F748E76AE259}" presName="childText" presStyleLbl="lnNode1" presStyleIdx="5" presStyleCnt="6" custScaleX="239442">
        <dgm:presLayoutVars>
          <dgm:chMax val="0"/>
          <dgm:chPref val="0"/>
          <dgm:bulletEnabled val="1"/>
        </dgm:presLayoutVars>
      </dgm:prSet>
      <dgm:spPr/>
    </dgm:pt>
  </dgm:ptLst>
  <dgm:cxnLst>
    <dgm:cxn modelId="{31E3AC06-4E3A-41AB-968C-B0C9B324F041}" type="presOf" srcId="{6A751E17-2FAB-4BFB-9386-B33895762FCE}" destId="{81761D2A-6F86-4C64-B7A3-95507CC1D828}" srcOrd="0" destOrd="0" presId="urn:microsoft.com/office/officeart/2008/layout/PictureAccentList"/>
    <dgm:cxn modelId="{0B2EE406-6002-4F9F-BD6D-34DA40C77176}" srcId="{0DD06C78-ED14-4883-ADEF-439AB6404561}" destId="{B7634367-9805-4349-92A1-D37068DF613C}" srcOrd="3" destOrd="0" parTransId="{8DC4B5F9-474E-48F8-BA00-630971DABC98}" sibTransId="{9F19123C-3C64-4D9C-BAA8-152C4B58C4E5}"/>
    <dgm:cxn modelId="{9AA42924-8505-4DA0-BA07-7D9E8BB5621C}" type="presOf" srcId="{C9DE40D3-5043-47B9-97C1-F748E76AE259}" destId="{655DD048-0949-4661-8D54-40671F2D823C}" srcOrd="0" destOrd="0" presId="urn:microsoft.com/office/officeart/2008/layout/PictureAccentList"/>
    <dgm:cxn modelId="{2CED3F32-8AF3-473F-81E2-893C94404897}" type="presOf" srcId="{0DD06C78-ED14-4883-ADEF-439AB6404561}" destId="{24C27B0E-9C49-499F-8E03-2088AEA4CCFC}" srcOrd="0" destOrd="0" presId="urn:microsoft.com/office/officeart/2008/layout/PictureAccentList"/>
    <dgm:cxn modelId="{DDAC7937-5AD6-45C8-B744-3F04F5EEB975}" type="presOf" srcId="{B7634367-9805-4349-92A1-D37068DF613C}" destId="{2E3ACA7A-9B83-4D30-B636-186332305DC6}" srcOrd="0" destOrd="0" presId="urn:microsoft.com/office/officeart/2008/layout/PictureAccentList"/>
    <dgm:cxn modelId="{82D97263-E7C9-4DEE-BC9E-A942CA8714B7}" srcId="{0DD06C78-ED14-4883-ADEF-439AB6404561}" destId="{66A34D9D-8895-42C2-9828-7B14E9A5D3E8}" srcOrd="1" destOrd="0" parTransId="{ACBC5605-AD72-47B1-A8AD-F53180421204}" sibTransId="{CDF687D7-AD15-4351-BAED-11D18F2264FD}"/>
    <dgm:cxn modelId="{83FE0B44-EE7B-4FDA-A380-DE3CC9C008A6}" type="presOf" srcId="{F41CE52D-1884-4EBF-8DAE-13D50756B9C5}" destId="{C0C790DC-85ED-4209-AB9A-A47B6E120F72}" srcOrd="0" destOrd="0" presId="urn:microsoft.com/office/officeart/2008/layout/PictureAccentList"/>
    <dgm:cxn modelId="{1EE06064-B985-4816-9ADD-CDFBE0C02851}" type="presOf" srcId="{8D2219DD-2D76-41B9-B877-489A86F6D156}" destId="{4B8C8672-8122-45D0-9A32-48E90F632A22}" srcOrd="0" destOrd="0" presId="urn:microsoft.com/office/officeart/2008/layout/PictureAccentList"/>
    <dgm:cxn modelId="{3B4DA34E-5FCF-4C87-A8EE-E1DD904F5817}" srcId="{0DD06C78-ED14-4883-ADEF-439AB6404561}" destId="{4868806B-6457-466F-BCE2-3C075BE3B373}" srcOrd="2" destOrd="0" parTransId="{B34B0A78-244A-4C5F-8850-66020BBCC3A1}" sibTransId="{0542643A-AE4D-4183-9333-5E5D18192673}"/>
    <dgm:cxn modelId="{5DC4DB78-2A10-42DB-B304-BB61C73A0059}" type="presOf" srcId="{66A34D9D-8895-42C2-9828-7B14E9A5D3E8}" destId="{4A9E2558-F296-4E82-BE0C-3454252F54FE}" srcOrd="0" destOrd="0" presId="urn:microsoft.com/office/officeart/2008/layout/PictureAccentList"/>
    <dgm:cxn modelId="{418300B6-48A7-400A-A17F-CE7A1CF2070C}" srcId="{F41CE52D-1884-4EBF-8DAE-13D50756B9C5}" destId="{0DD06C78-ED14-4883-ADEF-439AB6404561}" srcOrd="0" destOrd="0" parTransId="{A59EC7BC-5BD8-4164-9112-F2110D2C6FD0}" sibTransId="{B64C67B2-52D6-43C7-A628-E7B4312D65CD}"/>
    <dgm:cxn modelId="{3C4836D2-B0CB-4FE1-AE5A-D56C2E845516}" type="presOf" srcId="{4868806B-6457-466F-BCE2-3C075BE3B373}" destId="{2E679C97-9454-49F6-BF88-57541D6CCC43}" srcOrd="0" destOrd="0" presId="urn:microsoft.com/office/officeart/2008/layout/PictureAccentList"/>
    <dgm:cxn modelId="{BD379EE3-D343-4DF4-9667-6BCEA87CDDC1}" srcId="{0DD06C78-ED14-4883-ADEF-439AB6404561}" destId="{6A751E17-2FAB-4BFB-9386-B33895762FCE}" srcOrd="0" destOrd="0" parTransId="{D1182E24-905E-48EC-AC3D-AB1CB4D6AEE2}" sibTransId="{77A4E657-2CF9-4E1A-A8D3-53C7EC37CAEE}"/>
    <dgm:cxn modelId="{11BF23F1-22D0-47D0-A03B-3FCA26DAE75E}" srcId="{0DD06C78-ED14-4883-ADEF-439AB6404561}" destId="{C9DE40D3-5043-47B9-97C1-F748E76AE259}" srcOrd="5" destOrd="0" parTransId="{8F13BD0D-11F9-4903-BF2B-C856E1F2C338}" sibTransId="{B46C4035-B1E1-4A41-89FD-CE6D71424C79}"/>
    <dgm:cxn modelId="{726120F4-C665-4769-8AF3-CCD3916BEF6C}" srcId="{0DD06C78-ED14-4883-ADEF-439AB6404561}" destId="{8D2219DD-2D76-41B9-B877-489A86F6D156}" srcOrd="4" destOrd="0" parTransId="{9DEF1C57-7486-40A0-B318-A29C94365828}" sibTransId="{51152A69-A2E9-4409-B933-2D98CFA1E910}"/>
    <dgm:cxn modelId="{1161F0C7-BB78-4B0E-B514-1CC77BF7A6C2}" type="presParOf" srcId="{C0C790DC-85ED-4209-AB9A-A47B6E120F72}" destId="{8B8E63EB-3E92-4AB3-A8E1-E5FD812FE301}" srcOrd="0" destOrd="0" presId="urn:microsoft.com/office/officeart/2008/layout/PictureAccentList"/>
    <dgm:cxn modelId="{A9F4380C-D8BE-460C-85FD-D7F53BCB0744}" type="presParOf" srcId="{8B8E63EB-3E92-4AB3-A8E1-E5FD812FE301}" destId="{750C5F19-CCB0-4C9A-B2DA-8189FA806AE9}" srcOrd="0" destOrd="0" presId="urn:microsoft.com/office/officeart/2008/layout/PictureAccentList"/>
    <dgm:cxn modelId="{CBFA1733-4487-44AA-8C2A-92520A64F187}" type="presParOf" srcId="{750C5F19-CCB0-4C9A-B2DA-8189FA806AE9}" destId="{24C27B0E-9C49-499F-8E03-2088AEA4CCFC}" srcOrd="0" destOrd="0" presId="urn:microsoft.com/office/officeart/2008/layout/PictureAccentList"/>
    <dgm:cxn modelId="{258F0657-B72E-4BF5-AE8B-3658F4A94A79}" type="presParOf" srcId="{8B8E63EB-3E92-4AB3-A8E1-E5FD812FE301}" destId="{C6EBF2A4-142A-4A04-854D-D3659FE4DAFA}" srcOrd="1" destOrd="0" presId="urn:microsoft.com/office/officeart/2008/layout/PictureAccentList"/>
    <dgm:cxn modelId="{0B84EF65-AB3B-462E-9107-183470CDC798}" type="presParOf" srcId="{C6EBF2A4-142A-4A04-854D-D3659FE4DAFA}" destId="{76D0776D-91E8-4221-9CD1-E9270BA25D0C}" srcOrd="0" destOrd="0" presId="urn:microsoft.com/office/officeart/2008/layout/PictureAccentList"/>
    <dgm:cxn modelId="{A2B7542F-4636-4390-B3A5-ADAF73F668B3}" type="presParOf" srcId="{76D0776D-91E8-4221-9CD1-E9270BA25D0C}" destId="{AA8D9A72-F00F-4936-B051-495F896F637C}" srcOrd="0" destOrd="0" presId="urn:microsoft.com/office/officeart/2008/layout/PictureAccentList"/>
    <dgm:cxn modelId="{FC059A83-FB76-4788-A4B3-B901B0E03FE2}" type="presParOf" srcId="{76D0776D-91E8-4221-9CD1-E9270BA25D0C}" destId="{81761D2A-6F86-4C64-B7A3-95507CC1D828}" srcOrd="1" destOrd="0" presId="urn:microsoft.com/office/officeart/2008/layout/PictureAccentList"/>
    <dgm:cxn modelId="{7EF1D3DC-091C-49DB-8DAB-375604A22C61}" type="presParOf" srcId="{C6EBF2A4-142A-4A04-854D-D3659FE4DAFA}" destId="{4D869685-A390-46B9-B6FC-AFD56409D885}" srcOrd="1" destOrd="0" presId="urn:microsoft.com/office/officeart/2008/layout/PictureAccentList"/>
    <dgm:cxn modelId="{6F177C01-6AE5-4881-962B-C4D0E9396086}" type="presParOf" srcId="{4D869685-A390-46B9-B6FC-AFD56409D885}" destId="{02937F84-7368-4010-B787-40B17DDEB7D0}" srcOrd="0" destOrd="0" presId="urn:microsoft.com/office/officeart/2008/layout/PictureAccentList"/>
    <dgm:cxn modelId="{4AD4382A-5AA6-4CDD-B6DE-B189A361D9D5}" type="presParOf" srcId="{4D869685-A390-46B9-B6FC-AFD56409D885}" destId="{4A9E2558-F296-4E82-BE0C-3454252F54FE}" srcOrd="1" destOrd="0" presId="urn:microsoft.com/office/officeart/2008/layout/PictureAccentList"/>
    <dgm:cxn modelId="{46DC72B7-10A2-4234-B1CC-89906422283A}" type="presParOf" srcId="{C6EBF2A4-142A-4A04-854D-D3659FE4DAFA}" destId="{0799822B-FFEA-4B40-8182-DE0B3C90238E}" srcOrd="2" destOrd="0" presId="urn:microsoft.com/office/officeart/2008/layout/PictureAccentList"/>
    <dgm:cxn modelId="{05ACE607-0D2D-447D-8918-B1383BADD825}" type="presParOf" srcId="{0799822B-FFEA-4B40-8182-DE0B3C90238E}" destId="{CACCE595-F4A3-43A6-AA07-A6D10B209FD1}" srcOrd="0" destOrd="0" presId="urn:microsoft.com/office/officeart/2008/layout/PictureAccentList"/>
    <dgm:cxn modelId="{32717C3C-246F-4189-90A7-A49867C4A411}" type="presParOf" srcId="{0799822B-FFEA-4B40-8182-DE0B3C90238E}" destId="{2E679C97-9454-49F6-BF88-57541D6CCC43}" srcOrd="1" destOrd="0" presId="urn:microsoft.com/office/officeart/2008/layout/PictureAccentList"/>
    <dgm:cxn modelId="{18D5A5AD-2691-4C48-A0ED-B719786497DE}" type="presParOf" srcId="{C6EBF2A4-142A-4A04-854D-D3659FE4DAFA}" destId="{15E694FC-0864-4CC8-AD66-B3665C0F9255}" srcOrd="3" destOrd="0" presId="urn:microsoft.com/office/officeart/2008/layout/PictureAccentList"/>
    <dgm:cxn modelId="{716CA35C-103C-4FB8-887F-473B242D2C92}" type="presParOf" srcId="{15E694FC-0864-4CC8-AD66-B3665C0F9255}" destId="{E8B5D47C-91D8-4A73-8B40-049C01C36B08}" srcOrd="0" destOrd="0" presId="urn:microsoft.com/office/officeart/2008/layout/PictureAccentList"/>
    <dgm:cxn modelId="{13DF2D7B-5D93-4FC0-8BA6-D0E0571D53BC}" type="presParOf" srcId="{15E694FC-0864-4CC8-AD66-B3665C0F9255}" destId="{2E3ACA7A-9B83-4D30-B636-186332305DC6}" srcOrd="1" destOrd="0" presId="urn:microsoft.com/office/officeart/2008/layout/PictureAccentList"/>
    <dgm:cxn modelId="{4E368517-F290-426A-9AD7-49CD23FAA9B9}" type="presParOf" srcId="{C6EBF2A4-142A-4A04-854D-D3659FE4DAFA}" destId="{AB2A447D-193D-4D13-AB1D-CFB1276D2974}" srcOrd="4" destOrd="0" presId="urn:microsoft.com/office/officeart/2008/layout/PictureAccentList"/>
    <dgm:cxn modelId="{DDBD963C-BABC-49EE-874A-4CC5651651E4}" type="presParOf" srcId="{AB2A447D-193D-4D13-AB1D-CFB1276D2974}" destId="{8BE7B662-B4F4-4733-BBD2-7AAA9254AB98}" srcOrd="0" destOrd="0" presId="urn:microsoft.com/office/officeart/2008/layout/PictureAccentList"/>
    <dgm:cxn modelId="{AF2A456D-5924-47F0-994B-20F2F28C8C2E}" type="presParOf" srcId="{AB2A447D-193D-4D13-AB1D-CFB1276D2974}" destId="{4B8C8672-8122-45D0-9A32-48E90F632A22}" srcOrd="1" destOrd="0" presId="urn:microsoft.com/office/officeart/2008/layout/PictureAccentList"/>
    <dgm:cxn modelId="{D4ADBBE5-E5A3-4005-BFD3-FB33F4990201}" type="presParOf" srcId="{C6EBF2A4-142A-4A04-854D-D3659FE4DAFA}" destId="{0AC794A8-89CA-4DE7-8166-A5FDFDCB3B31}" srcOrd="5" destOrd="0" presId="urn:microsoft.com/office/officeart/2008/layout/PictureAccentList"/>
    <dgm:cxn modelId="{896CA8D7-6226-45FB-8CB5-94A499D11FEE}" type="presParOf" srcId="{0AC794A8-89CA-4DE7-8166-A5FDFDCB3B31}" destId="{8BC421B1-720D-4689-B0F2-DB0F2E9B56E8}" srcOrd="0" destOrd="0" presId="urn:microsoft.com/office/officeart/2008/layout/PictureAccentList"/>
    <dgm:cxn modelId="{DE35D9C8-3DCD-40B1-84BB-F923121ACFDB}" type="presParOf" srcId="{0AC794A8-89CA-4DE7-8166-A5FDFDCB3B31}" destId="{655DD048-0949-4661-8D54-40671F2D823C}"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7DB05A-EF91-4130-AB9D-4D77ED35F124}">
      <dsp:nvSpPr>
        <dsp:cNvPr id="0" name=""/>
        <dsp:cNvSpPr/>
      </dsp:nvSpPr>
      <dsp:spPr>
        <a:xfrm rot="16200000">
          <a:off x="1107385" y="-176469"/>
          <a:ext cx="3483661" cy="5698432"/>
        </a:xfrm>
        <a:prstGeom prst="round2SameRect">
          <a:avLst>
            <a:gd name="adj1" fmla="val 16670"/>
            <a:gd name="adj2" fmla="val 0"/>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152400" rIns="137160" bIns="152400" numCol="1" spcCol="1270" anchor="t" anchorCtr="0">
          <a:noAutofit/>
        </a:bodyPr>
        <a:lstStyle/>
        <a:p>
          <a:pPr marL="0" lvl="0" indent="0" algn="l" defTabSz="1066800">
            <a:lnSpc>
              <a:spcPct val="90000"/>
            </a:lnSpc>
            <a:spcBef>
              <a:spcPct val="0"/>
            </a:spcBef>
            <a:spcAft>
              <a:spcPct val="35000"/>
            </a:spcAft>
            <a:buNone/>
          </a:pPr>
          <a:r>
            <a:rPr lang="ru-RU" sz="2400" kern="1200" dirty="0" err="1">
              <a:solidFill>
                <a:schemeClr val="accent2">
                  <a:lumMod val="50000"/>
                </a:schemeClr>
              </a:solidFill>
            </a:rPr>
            <a:t>Конкуренція</a:t>
          </a:r>
          <a:r>
            <a:rPr lang="ru-RU" sz="2400" kern="1200" dirty="0">
              <a:solidFill>
                <a:schemeClr val="accent2">
                  <a:lumMod val="50000"/>
                </a:schemeClr>
              </a:solidFill>
            </a:rPr>
            <a:t> </a:t>
          </a:r>
          <a:r>
            <a:rPr lang="ru-RU" sz="2400" kern="1200" dirty="0" err="1">
              <a:solidFill>
                <a:schemeClr val="accent2">
                  <a:lumMod val="50000"/>
                </a:schemeClr>
              </a:solidFill>
            </a:rPr>
            <a:t>між</a:t>
          </a:r>
          <a:r>
            <a:rPr lang="ru-RU" sz="2400" kern="1200" dirty="0">
              <a:solidFill>
                <a:schemeClr val="accent2">
                  <a:lumMod val="50000"/>
                </a:schemeClr>
              </a:solidFill>
            </a:rPr>
            <a:t> системами </a:t>
          </a:r>
          <a:r>
            <a:rPr lang="ru-RU" sz="2400" kern="1200" dirty="0" err="1">
              <a:solidFill>
                <a:schemeClr val="accent2">
                  <a:lumMod val="50000"/>
                </a:schemeClr>
              </a:solidFill>
            </a:rPr>
            <a:t>сертифікації</a:t>
          </a:r>
          <a:r>
            <a:rPr lang="ru-RU" sz="2400" kern="1200" dirty="0">
              <a:solidFill>
                <a:schemeClr val="accent2">
                  <a:lumMod val="50000"/>
                </a:schemeClr>
              </a:solidFill>
            </a:rPr>
            <a:t> буде </a:t>
          </a:r>
          <a:r>
            <a:rPr lang="ru-RU" sz="2400" kern="1200" dirty="0" err="1">
              <a:solidFill>
                <a:schemeClr val="accent2">
                  <a:lumMod val="50000"/>
                </a:schemeClr>
              </a:solidFill>
            </a:rPr>
            <a:t>сприяти</a:t>
          </a:r>
          <a:r>
            <a:rPr lang="ru-RU" sz="2400" kern="1200" dirty="0">
              <a:solidFill>
                <a:schemeClr val="accent2">
                  <a:lumMod val="50000"/>
                </a:schemeClr>
              </a:solidFill>
            </a:rPr>
            <a:t> </a:t>
          </a:r>
          <a:r>
            <a:rPr lang="ru-RU" sz="2400" kern="1200" dirty="0" err="1">
              <a:solidFill>
                <a:schemeClr val="accent2">
                  <a:lumMod val="50000"/>
                </a:schemeClr>
              </a:solidFill>
            </a:rPr>
            <a:t>здешевленню</a:t>
          </a:r>
          <a:r>
            <a:rPr lang="ru-RU" sz="2400" kern="1200" dirty="0">
              <a:solidFill>
                <a:schemeClr val="accent2">
                  <a:lumMod val="50000"/>
                </a:schemeClr>
              </a:solidFill>
            </a:rPr>
            <a:t> </a:t>
          </a:r>
          <a:r>
            <a:rPr lang="ru-RU" sz="2400" kern="1200" dirty="0" err="1">
              <a:solidFill>
                <a:schemeClr val="accent2">
                  <a:lumMod val="50000"/>
                </a:schemeClr>
              </a:solidFill>
            </a:rPr>
            <a:t>вартості</a:t>
          </a:r>
          <a:r>
            <a:rPr lang="ru-RU" sz="2400" kern="1200" dirty="0">
              <a:solidFill>
                <a:schemeClr val="accent2">
                  <a:lumMod val="50000"/>
                </a:schemeClr>
              </a:solidFill>
            </a:rPr>
            <a:t> </a:t>
          </a:r>
          <a:r>
            <a:rPr lang="ru-RU" sz="2400" kern="1200" dirty="0" err="1">
              <a:solidFill>
                <a:schemeClr val="accent2">
                  <a:lumMod val="50000"/>
                </a:schemeClr>
              </a:solidFill>
            </a:rPr>
            <a:t>процесу</a:t>
          </a:r>
          <a:r>
            <a:rPr lang="ru-RU" sz="2400" kern="1200" dirty="0">
              <a:solidFill>
                <a:schemeClr val="accent2">
                  <a:lumMod val="50000"/>
                </a:schemeClr>
              </a:solidFill>
            </a:rPr>
            <a:t> </a:t>
          </a:r>
          <a:r>
            <a:rPr lang="ru-RU" sz="2400" kern="1200" dirty="0" err="1">
              <a:solidFill>
                <a:schemeClr val="accent2">
                  <a:lumMod val="50000"/>
                </a:schemeClr>
              </a:solidFill>
            </a:rPr>
            <a:t>сертифікації</a:t>
          </a:r>
          <a:r>
            <a:rPr lang="ru-RU" sz="2400" kern="1200" dirty="0">
              <a:solidFill>
                <a:schemeClr val="accent2">
                  <a:lumMod val="50000"/>
                </a:schemeClr>
              </a:solidFill>
            </a:rPr>
            <a:t>, </a:t>
          </a:r>
          <a:r>
            <a:rPr lang="ru-RU" sz="2400" kern="1200" dirty="0" err="1">
              <a:solidFill>
                <a:schemeClr val="accent2">
                  <a:lumMod val="50000"/>
                </a:schemeClr>
              </a:solidFill>
            </a:rPr>
            <a:t>відповідно</a:t>
          </a:r>
          <a:r>
            <a:rPr lang="ru-RU" sz="2400" kern="1200" dirty="0">
              <a:solidFill>
                <a:schemeClr val="accent2">
                  <a:lumMod val="50000"/>
                </a:schemeClr>
              </a:solidFill>
            </a:rPr>
            <a:t>, </a:t>
          </a:r>
          <a:r>
            <a:rPr lang="ru-RU" sz="2400" kern="1200" dirty="0" err="1">
              <a:solidFill>
                <a:schemeClr val="accent2">
                  <a:lumMod val="50000"/>
                </a:schemeClr>
              </a:solidFill>
            </a:rPr>
            <a:t>зменшить</a:t>
          </a:r>
          <a:r>
            <a:rPr lang="ru-RU" sz="2400" kern="1200" dirty="0">
              <a:solidFill>
                <a:schemeClr val="accent2">
                  <a:lumMod val="50000"/>
                </a:schemeClr>
              </a:solidFill>
            </a:rPr>
            <a:t> </a:t>
          </a:r>
          <a:r>
            <a:rPr lang="ru-RU" sz="2400" kern="1200" dirty="0" err="1">
              <a:solidFill>
                <a:schemeClr val="accent2">
                  <a:lumMod val="50000"/>
                </a:schemeClr>
              </a:solidFill>
            </a:rPr>
            <a:t>собівартість</a:t>
          </a:r>
          <a:r>
            <a:rPr lang="ru-RU" sz="2400" kern="1200" dirty="0">
              <a:solidFill>
                <a:schemeClr val="accent2">
                  <a:lumMod val="50000"/>
                </a:schemeClr>
              </a:solidFill>
            </a:rPr>
            <a:t> метра </a:t>
          </a:r>
          <a:r>
            <a:rPr lang="ru-RU" sz="2400" kern="1200" dirty="0" err="1">
              <a:solidFill>
                <a:schemeClr val="accent2">
                  <a:lumMod val="50000"/>
                </a:schemeClr>
              </a:solidFill>
            </a:rPr>
            <a:t>кубічного</a:t>
          </a:r>
          <a:r>
            <a:rPr lang="ru-RU" sz="2400" kern="1200" dirty="0">
              <a:solidFill>
                <a:schemeClr val="accent2">
                  <a:lumMod val="50000"/>
                </a:schemeClr>
              </a:solidFill>
            </a:rPr>
            <a:t> </a:t>
          </a:r>
          <a:r>
            <a:rPr lang="ru-RU" sz="2400" kern="1200" dirty="0" err="1">
              <a:solidFill>
                <a:schemeClr val="accent2">
                  <a:lumMod val="50000"/>
                </a:schemeClr>
              </a:solidFill>
            </a:rPr>
            <a:t>деревини</a:t>
          </a:r>
          <a:r>
            <a:rPr lang="ru-RU" sz="2400" kern="1200" dirty="0">
              <a:solidFill>
                <a:schemeClr val="accent2">
                  <a:lumMod val="50000"/>
                </a:schemeClr>
              </a:solidFill>
            </a:rPr>
            <a:t> та </a:t>
          </a:r>
          <a:r>
            <a:rPr lang="ru-RU" sz="2400" kern="1200" dirty="0" err="1">
              <a:solidFill>
                <a:schemeClr val="accent2">
                  <a:lumMod val="50000"/>
                </a:schemeClr>
              </a:solidFill>
            </a:rPr>
            <a:t>підвищить</a:t>
          </a:r>
          <a:r>
            <a:rPr lang="ru-RU" sz="2400" kern="1200" dirty="0">
              <a:solidFill>
                <a:schemeClr val="accent2">
                  <a:lumMod val="50000"/>
                </a:schemeClr>
              </a:solidFill>
            </a:rPr>
            <a:t> </a:t>
          </a:r>
          <a:r>
            <a:rPr lang="ru-RU" sz="2400" kern="1200" dirty="0" err="1">
              <a:solidFill>
                <a:schemeClr val="accent2">
                  <a:lumMod val="50000"/>
                </a:schemeClr>
              </a:solidFill>
            </a:rPr>
            <a:t>конкурентоздатність</a:t>
          </a:r>
          <a:r>
            <a:rPr lang="ru-RU" sz="2400" kern="1200" dirty="0">
              <a:solidFill>
                <a:schemeClr val="accent2">
                  <a:lumMod val="50000"/>
                </a:schemeClr>
              </a:solidFill>
            </a:rPr>
            <a:t> </a:t>
          </a:r>
          <a:r>
            <a:rPr lang="ru-RU" sz="2400" kern="1200" dirty="0" err="1">
              <a:solidFill>
                <a:schemeClr val="accent2">
                  <a:lumMod val="50000"/>
                </a:schemeClr>
              </a:solidFill>
            </a:rPr>
            <a:t>вітчизняних</a:t>
          </a:r>
          <a:r>
            <a:rPr lang="ru-RU" sz="2400" kern="1200" dirty="0">
              <a:solidFill>
                <a:schemeClr val="accent2">
                  <a:lumMod val="50000"/>
                </a:schemeClr>
              </a:solidFill>
            </a:rPr>
            <a:t> </a:t>
          </a:r>
          <a:r>
            <a:rPr lang="ru-RU" sz="2400" kern="1200" dirty="0" err="1">
              <a:solidFill>
                <a:schemeClr val="accent2">
                  <a:lumMod val="50000"/>
                </a:schemeClr>
              </a:solidFill>
            </a:rPr>
            <a:t>деревообробних</a:t>
          </a:r>
          <a:r>
            <a:rPr lang="ru-RU" sz="2400" kern="1200" dirty="0">
              <a:solidFill>
                <a:schemeClr val="accent2">
                  <a:lumMod val="50000"/>
                </a:schemeClr>
              </a:solidFill>
            </a:rPr>
            <a:t> </a:t>
          </a:r>
          <a:r>
            <a:rPr lang="ru-RU" sz="2400" kern="1200" dirty="0" err="1">
              <a:solidFill>
                <a:schemeClr val="accent2">
                  <a:lumMod val="50000"/>
                </a:schemeClr>
              </a:solidFill>
            </a:rPr>
            <a:t>підприємств</a:t>
          </a:r>
          <a:r>
            <a:rPr lang="ru-RU" sz="2400" kern="1200" dirty="0">
              <a:solidFill>
                <a:schemeClr val="accent2">
                  <a:lumMod val="50000"/>
                </a:schemeClr>
              </a:solidFill>
            </a:rPr>
            <a:t> на </a:t>
          </a:r>
          <a:r>
            <a:rPr lang="ru-RU" sz="2400" kern="1200" dirty="0" err="1">
              <a:solidFill>
                <a:schemeClr val="accent2">
                  <a:lumMod val="50000"/>
                </a:schemeClr>
              </a:solidFill>
            </a:rPr>
            <a:t>світовому</a:t>
          </a:r>
          <a:r>
            <a:rPr lang="ru-RU" sz="2400" kern="1200" dirty="0">
              <a:solidFill>
                <a:schemeClr val="accent2">
                  <a:lumMod val="50000"/>
                </a:schemeClr>
              </a:solidFill>
            </a:rPr>
            <a:t> ринку</a:t>
          </a:r>
          <a:endParaRPr lang="ru-UA" sz="2400" kern="1200" dirty="0">
            <a:solidFill>
              <a:schemeClr val="accent2">
                <a:lumMod val="50000"/>
              </a:schemeClr>
            </a:solidFill>
          </a:endParaRPr>
        </a:p>
      </dsp:txBody>
      <dsp:txXfrm rot="5400000">
        <a:off x="170089" y="1101005"/>
        <a:ext cx="5528343" cy="3143483"/>
      </dsp:txXfrm>
    </dsp:sp>
    <dsp:sp modelId="{C37D72EE-21AF-4613-8DFF-5067DCBC2040}">
      <dsp:nvSpPr>
        <dsp:cNvPr id="0" name=""/>
        <dsp:cNvSpPr/>
      </dsp:nvSpPr>
      <dsp:spPr>
        <a:xfrm rot="5400000">
          <a:off x="6517554" y="66099"/>
          <a:ext cx="3483661" cy="5239699"/>
        </a:xfrm>
        <a:prstGeom prst="round2SameRect">
          <a:avLst>
            <a:gd name="adj1" fmla="val 16670"/>
            <a:gd name="adj2" fmla="val 0"/>
          </a:avLst>
        </a:prstGeom>
        <a:solidFill>
          <a:schemeClr val="accent1">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52400" rIns="91440" bIns="152400" numCol="1" spcCol="1270" anchor="t" anchorCtr="0">
          <a:noAutofit/>
        </a:bodyPr>
        <a:lstStyle/>
        <a:p>
          <a:pPr marL="0" lvl="0" indent="0" algn="l" defTabSz="1066800">
            <a:lnSpc>
              <a:spcPct val="90000"/>
            </a:lnSpc>
            <a:spcBef>
              <a:spcPct val="0"/>
            </a:spcBef>
            <a:spcAft>
              <a:spcPct val="35000"/>
            </a:spcAft>
            <a:buNone/>
          </a:pPr>
          <a:r>
            <a:rPr lang="ru-RU" sz="2400" kern="1200" dirty="0" err="1">
              <a:solidFill>
                <a:schemeClr val="accent2">
                  <a:lumMod val="50000"/>
                </a:schemeClr>
              </a:solidFill>
            </a:rPr>
            <a:t>Лісогосподарське</a:t>
          </a:r>
          <a:r>
            <a:rPr lang="ru-RU" sz="2400" kern="1200" dirty="0">
              <a:solidFill>
                <a:schemeClr val="accent2">
                  <a:lumMod val="50000"/>
                </a:schemeClr>
              </a:solidFill>
            </a:rPr>
            <a:t> </a:t>
          </a:r>
          <a:r>
            <a:rPr lang="ru-RU" sz="2400" kern="1200" dirty="0" err="1">
              <a:solidFill>
                <a:schemeClr val="accent2">
                  <a:lumMod val="50000"/>
                </a:schemeClr>
              </a:solidFill>
            </a:rPr>
            <a:t>підприємство</a:t>
          </a:r>
          <a:r>
            <a:rPr lang="ru-RU" sz="2400" kern="1200" dirty="0">
              <a:solidFill>
                <a:schemeClr val="accent2">
                  <a:lumMod val="50000"/>
                </a:schemeClr>
              </a:solidFill>
            </a:rPr>
            <a:t> </a:t>
          </a:r>
          <a:r>
            <a:rPr lang="ru-RU" sz="2400" kern="1200" dirty="0" err="1">
              <a:solidFill>
                <a:schemeClr val="accent2">
                  <a:lumMod val="50000"/>
                </a:schemeClr>
              </a:solidFill>
            </a:rPr>
            <a:t>зможе</a:t>
          </a:r>
          <a:r>
            <a:rPr lang="ru-RU" sz="2400" kern="1200" dirty="0">
              <a:solidFill>
                <a:schemeClr val="accent2">
                  <a:lumMod val="50000"/>
                </a:schemeClr>
              </a:solidFill>
            </a:rPr>
            <a:t> </a:t>
          </a:r>
          <a:r>
            <a:rPr lang="ru-RU" sz="2400" kern="1200" dirty="0" err="1">
              <a:solidFill>
                <a:schemeClr val="accent2">
                  <a:lumMod val="50000"/>
                </a:schemeClr>
              </a:solidFill>
            </a:rPr>
            <a:t>розширити</a:t>
          </a:r>
          <a:r>
            <a:rPr lang="ru-RU" sz="2400" kern="1200" dirty="0">
              <a:solidFill>
                <a:schemeClr val="accent2">
                  <a:lumMod val="50000"/>
                </a:schemeClr>
              </a:solidFill>
            </a:rPr>
            <a:t> ринки </a:t>
          </a:r>
          <a:r>
            <a:rPr lang="ru-RU" sz="2400" kern="1200" dirty="0" err="1">
              <a:solidFill>
                <a:schemeClr val="accent2">
                  <a:lumMod val="50000"/>
                </a:schemeClr>
              </a:solidFill>
            </a:rPr>
            <a:t>збуту</a:t>
          </a:r>
          <a:r>
            <a:rPr lang="ru-RU" sz="2400" kern="1200" dirty="0">
              <a:solidFill>
                <a:schemeClr val="accent2">
                  <a:lumMod val="50000"/>
                </a:schemeClr>
              </a:solidFill>
            </a:rPr>
            <a:t>, </a:t>
          </a:r>
          <a:r>
            <a:rPr lang="ru-RU" sz="2400" kern="1200" dirty="0" err="1">
              <a:solidFill>
                <a:schemeClr val="accent2">
                  <a:lumMod val="50000"/>
                </a:schemeClr>
              </a:solidFill>
            </a:rPr>
            <a:t>воно</a:t>
          </a:r>
          <a:r>
            <a:rPr lang="ru-RU" sz="2400" kern="1200" dirty="0">
              <a:solidFill>
                <a:schemeClr val="accent2">
                  <a:lumMod val="50000"/>
                </a:schemeClr>
              </a:solidFill>
            </a:rPr>
            <a:t> </a:t>
          </a:r>
          <a:r>
            <a:rPr lang="ru-RU" sz="2400" kern="1200" dirty="0" err="1">
              <a:solidFill>
                <a:schemeClr val="accent2">
                  <a:lumMod val="50000"/>
                </a:schemeClr>
              </a:solidFill>
            </a:rPr>
            <a:t>зможе</a:t>
          </a:r>
          <a:r>
            <a:rPr lang="ru-RU" sz="2400" kern="1200" dirty="0">
              <a:solidFill>
                <a:schemeClr val="accent2">
                  <a:lumMod val="50000"/>
                </a:schemeClr>
              </a:solidFill>
            </a:rPr>
            <a:t> </a:t>
          </a:r>
          <a:r>
            <a:rPr lang="ru-RU" sz="2400" kern="1200" dirty="0" err="1">
              <a:solidFill>
                <a:schemeClr val="accent2">
                  <a:lumMod val="50000"/>
                </a:schemeClr>
              </a:solidFill>
            </a:rPr>
            <a:t>реалізовувати</a:t>
          </a:r>
          <a:r>
            <a:rPr lang="ru-RU" sz="2400" kern="1200" dirty="0">
              <a:solidFill>
                <a:schemeClr val="accent2">
                  <a:lumMod val="50000"/>
                </a:schemeClr>
              </a:solidFill>
            </a:rPr>
            <a:t> деревину </a:t>
          </a:r>
          <a:r>
            <a:rPr lang="ru-RU" sz="2400" kern="1200" dirty="0" err="1">
              <a:solidFill>
                <a:schemeClr val="accent2">
                  <a:lumMod val="50000"/>
                </a:schemeClr>
              </a:solidFill>
            </a:rPr>
            <a:t>деревообробним</a:t>
          </a:r>
          <a:r>
            <a:rPr lang="ru-RU" sz="2400" kern="1200" dirty="0">
              <a:solidFill>
                <a:schemeClr val="accent2">
                  <a:lumMod val="50000"/>
                </a:schemeClr>
              </a:solidFill>
            </a:rPr>
            <a:t> </a:t>
          </a:r>
          <a:r>
            <a:rPr lang="ru-RU" sz="2400" kern="1200" dirty="0" err="1">
              <a:solidFill>
                <a:schemeClr val="accent2">
                  <a:lumMod val="50000"/>
                </a:schemeClr>
              </a:solidFill>
            </a:rPr>
            <a:t>підприємствам</a:t>
          </a:r>
          <a:r>
            <a:rPr lang="ru-RU" sz="2400" kern="1200" dirty="0">
              <a:solidFill>
                <a:schemeClr val="accent2">
                  <a:lumMod val="50000"/>
                </a:schemeClr>
              </a:solidFill>
            </a:rPr>
            <a:t>, </a:t>
          </a:r>
          <a:r>
            <a:rPr lang="ru-RU" sz="2400" kern="1200" dirty="0" err="1">
              <a:solidFill>
                <a:schemeClr val="accent2">
                  <a:lumMod val="50000"/>
                </a:schemeClr>
              </a:solidFill>
            </a:rPr>
            <a:t>продукція</a:t>
          </a:r>
          <a:r>
            <a:rPr lang="ru-RU" sz="2400" kern="1200" dirty="0">
              <a:solidFill>
                <a:schemeClr val="accent2">
                  <a:lumMod val="50000"/>
                </a:schemeClr>
              </a:solidFill>
            </a:rPr>
            <a:t> </a:t>
          </a:r>
          <a:r>
            <a:rPr lang="ru-RU" sz="2400" kern="1200" dirty="0" err="1">
              <a:solidFill>
                <a:schemeClr val="accent2">
                  <a:lumMod val="50000"/>
                </a:schemeClr>
              </a:solidFill>
            </a:rPr>
            <a:t>яких</a:t>
          </a:r>
          <a:r>
            <a:rPr lang="ru-RU" sz="2400" kern="1200" dirty="0">
              <a:solidFill>
                <a:schemeClr val="accent2">
                  <a:lumMod val="50000"/>
                </a:schemeClr>
              </a:solidFill>
            </a:rPr>
            <a:t> представлена на ринках </a:t>
          </a:r>
          <a:r>
            <a:rPr lang="ru-RU" sz="2400" kern="1200" dirty="0" err="1">
              <a:solidFill>
                <a:schemeClr val="accent2">
                  <a:lumMod val="50000"/>
                </a:schemeClr>
              </a:solidFill>
            </a:rPr>
            <a:t>сертифікованої</a:t>
          </a:r>
          <a:r>
            <a:rPr lang="ru-RU" sz="2400" kern="1200" dirty="0">
              <a:solidFill>
                <a:schemeClr val="accent2">
                  <a:lumMod val="50000"/>
                </a:schemeClr>
              </a:solidFill>
            </a:rPr>
            <a:t> </a:t>
          </a:r>
          <a:r>
            <a:rPr lang="ru-RU" sz="2400" kern="1200" dirty="0" err="1">
              <a:solidFill>
                <a:schemeClr val="accent2">
                  <a:lumMod val="50000"/>
                </a:schemeClr>
              </a:solidFill>
            </a:rPr>
            <a:t>продукції</a:t>
          </a:r>
          <a:r>
            <a:rPr lang="ru-RU" sz="2400" kern="1200" dirty="0">
              <a:solidFill>
                <a:schemeClr val="accent2">
                  <a:lumMod val="50000"/>
                </a:schemeClr>
              </a:solidFill>
            </a:rPr>
            <a:t> за системою </a:t>
          </a:r>
          <a:r>
            <a:rPr lang="en-US" sz="2400" kern="1200" dirty="0">
              <a:solidFill>
                <a:schemeClr val="accent2">
                  <a:lumMod val="50000"/>
                </a:schemeClr>
              </a:solidFill>
            </a:rPr>
            <a:t>PEFC.</a:t>
          </a:r>
          <a:endParaRPr lang="ru-UA" sz="2400" kern="1200" dirty="0">
            <a:solidFill>
              <a:schemeClr val="accent2">
                <a:lumMod val="50000"/>
              </a:schemeClr>
            </a:solidFill>
          </a:endParaRPr>
        </a:p>
      </dsp:txBody>
      <dsp:txXfrm rot="-5400000">
        <a:off x="5639536" y="1114207"/>
        <a:ext cx="5069610" cy="3143483"/>
      </dsp:txXfrm>
    </dsp:sp>
    <dsp:sp modelId="{362F91B6-2EEE-4F7C-9A1A-DD59712C1DA6}">
      <dsp:nvSpPr>
        <dsp:cNvPr id="0" name=""/>
        <dsp:cNvSpPr/>
      </dsp:nvSpPr>
      <dsp:spPr>
        <a:xfrm>
          <a:off x="5397719" y="400424"/>
          <a:ext cx="1201866" cy="1713794"/>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01823A-6DA6-4AF7-82AE-EC4BEA70937D}">
      <dsp:nvSpPr>
        <dsp:cNvPr id="0" name=""/>
        <dsp:cNvSpPr/>
      </dsp:nvSpPr>
      <dsp:spPr>
        <a:xfrm rot="10800000">
          <a:off x="5160976" y="3803949"/>
          <a:ext cx="1368627" cy="960213"/>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1BE6B2-6016-4149-9615-B805AEEEEA51}">
      <dsp:nvSpPr>
        <dsp:cNvPr id="0" name=""/>
        <dsp:cNvSpPr/>
      </dsp:nvSpPr>
      <dsp:spPr>
        <a:xfrm rot="5400000">
          <a:off x="606044" y="1271196"/>
          <a:ext cx="1189985" cy="1354756"/>
        </a:xfrm>
        <a:prstGeom prst="bentUpArrow">
          <a:avLst>
            <a:gd name="adj1" fmla="val 32840"/>
            <a:gd name="adj2" fmla="val 25000"/>
            <a:gd name="adj3" fmla="val 35780"/>
          </a:avLst>
        </a:prstGeom>
        <a:solidFill>
          <a:schemeClr val="accent3">
            <a:tint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E30F6F-9E5E-45DC-A187-39A4423E4399}">
      <dsp:nvSpPr>
        <dsp:cNvPr id="0" name=""/>
        <dsp:cNvSpPr/>
      </dsp:nvSpPr>
      <dsp:spPr>
        <a:xfrm>
          <a:off x="0" y="0"/>
          <a:ext cx="2527362" cy="1724327"/>
        </a:xfrm>
        <a:prstGeom prst="roundRect">
          <a:avLst>
            <a:gd name="adj" fmla="val 16670"/>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uk-UA" sz="2400" kern="1200" dirty="0"/>
            <a:t>Формування робочої групи</a:t>
          </a:r>
          <a:endParaRPr lang="ru-UA" sz="2400" kern="1200" dirty="0"/>
        </a:p>
      </dsp:txBody>
      <dsp:txXfrm>
        <a:off x="84190" y="84190"/>
        <a:ext cx="2358982" cy="1555947"/>
      </dsp:txXfrm>
    </dsp:sp>
    <dsp:sp modelId="{9C01160E-BB80-47CC-BC0B-BFE68B73A861}">
      <dsp:nvSpPr>
        <dsp:cNvPr id="0" name=""/>
        <dsp:cNvSpPr/>
      </dsp:nvSpPr>
      <dsp:spPr>
        <a:xfrm>
          <a:off x="2607554" y="0"/>
          <a:ext cx="5691974" cy="11333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uk-UA" sz="2400" kern="1200" dirty="0"/>
            <a:t>Робоча група сформована з представників ключових зацікавлених сторін  у складі 12 осіб  </a:t>
          </a:r>
          <a:endParaRPr lang="ru-UA" sz="2400" kern="1200" dirty="0"/>
        </a:p>
      </dsp:txBody>
      <dsp:txXfrm>
        <a:off x="2607554" y="0"/>
        <a:ext cx="5691974" cy="1133319"/>
      </dsp:txXfrm>
    </dsp:sp>
    <dsp:sp modelId="{78CC7F6E-5826-4F3F-9FA6-1DE68E31BB1F}">
      <dsp:nvSpPr>
        <dsp:cNvPr id="0" name=""/>
        <dsp:cNvSpPr/>
      </dsp:nvSpPr>
      <dsp:spPr>
        <a:xfrm rot="5400000">
          <a:off x="2610237" y="3085222"/>
          <a:ext cx="1189985" cy="1354756"/>
        </a:xfrm>
        <a:prstGeom prst="bentUpArrow">
          <a:avLst>
            <a:gd name="adj1" fmla="val 32840"/>
            <a:gd name="adj2" fmla="val 25000"/>
            <a:gd name="adj3" fmla="val 35780"/>
          </a:avLst>
        </a:prstGeom>
        <a:solidFill>
          <a:schemeClr val="accent3">
            <a:tint val="50000"/>
            <a:hueOff val="-1731290"/>
            <a:satOff val="-1541"/>
            <a:lumOff val="9856"/>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5A7FC6-31D0-454F-B143-BB153B069047}">
      <dsp:nvSpPr>
        <dsp:cNvPr id="0" name=""/>
        <dsp:cNvSpPr/>
      </dsp:nvSpPr>
      <dsp:spPr>
        <a:xfrm>
          <a:off x="1804350" y="1451070"/>
          <a:ext cx="2921959" cy="1765818"/>
        </a:xfrm>
        <a:prstGeom prst="roundRect">
          <a:avLst>
            <a:gd name="adj" fmla="val 16670"/>
          </a:avLst>
        </a:prstGeom>
        <a:solidFill>
          <a:schemeClr val="accent3">
            <a:hueOff val="-716701"/>
            <a:satOff val="590"/>
            <a:lumOff val="-49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uk-UA" sz="2400" kern="1200" dirty="0"/>
            <a:t>Розробка та вдосконалення документа </a:t>
          </a:r>
          <a:endParaRPr lang="ru-UA" sz="2400" kern="1200" dirty="0"/>
        </a:p>
      </dsp:txBody>
      <dsp:txXfrm>
        <a:off x="1890566" y="1537286"/>
        <a:ext cx="2749527" cy="1593386"/>
      </dsp:txXfrm>
    </dsp:sp>
    <dsp:sp modelId="{15516388-7AB3-418B-80CF-8D2E388419E3}">
      <dsp:nvSpPr>
        <dsp:cNvPr id="0" name=""/>
        <dsp:cNvSpPr/>
      </dsp:nvSpPr>
      <dsp:spPr>
        <a:xfrm>
          <a:off x="4632272" y="1742931"/>
          <a:ext cx="3923687" cy="11333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uk-UA" sz="2400" kern="1200" dirty="0"/>
            <a:t>Проведено 3 засідання робочої групи</a:t>
          </a:r>
          <a:endParaRPr lang="ru-UA" sz="2400" kern="1200" dirty="0"/>
        </a:p>
      </dsp:txBody>
      <dsp:txXfrm>
        <a:off x="4632272" y="1742931"/>
        <a:ext cx="3923687" cy="1133319"/>
      </dsp:txXfrm>
    </dsp:sp>
    <dsp:sp modelId="{936DFC1B-CDC9-4BF5-9853-DA9EA9DA09EB}">
      <dsp:nvSpPr>
        <dsp:cNvPr id="0" name=""/>
        <dsp:cNvSpPr/>
      </dsp:nvSpPr>
      <dsp:spPr>
        <a:xfrm>
          <a:off x="3769545" y="3049508"/>
          <a:ext cx="2379603" cy="1626593"/>
        </a:xfrm>
        <a:prstGeom prst="roundRect">
          <a:avLst>
            <a:gd name="adj" fmla="val 16670"/>
          </a:avLst>
        </a:prstGeom>
        <a:solidFill>
          <a:schemeClr val="accent3">
            <a:hueOff val="-1433403"/>
            <a:satOff val="1180"/>
            <a:lumOff val="-98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uk-UA" sz="2400" kern="1200" dirty="0"/>
            <a:t>Перші публічні консультації </a:t>
          </a:r>
          <a:endParaRPr lang="ru-UA" sz="2400" kern="1200" dirty="0"/>
        </a:p>
      </dsp:txBody>
      <dsp:txXfrm>
        <a:off x="3848963" y="3128926"/>
        <a:ext cx="2220767" cy="1467757"/>
      </dsp:txXfrm>
    </dsp:sp>
    <dsp:sp modelId="{79A25F29-90EE-446B-8CB3-1D3D09F47304}">
      <dsp:nvSpPr>
        <dsp:cNvPr id="0" name=""/>
        <dsp:cNvSpPr/>
      </dsp:nvSpPr>
      <dsp:spPr>
        <a:xfrm>
          <a:off x="6369831" y="3090696"/>
          <a:ext cx="3110323" cy="158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uk-UA" sz="2400" kern="1200" dirty="0"/>
            <a:t>Триватимуть з 25.02 до 24.04 2020 року</a:t>
          </a:r>
          <a:endParaRPr lang="ru-UA" sz="2400" kern="1200" dirty="0"/>
        </a:p>
      </dsp:txBody>
      <dsp:txXfrm>
        <a:off x="6369831" y="3090696"/>
        <a:ext cx="3110323" cy="15854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C27B0E-9C49-499F-8E03-2088AEA4CCFC}">
      <dsp:nvSpPr>
        <dsp:cNvPr id="0" name=""/>
        <dsp:cNvSpPr/>
      </dsp:nvSpPr>
      <dsp:spPr>
        <a:xfrm>
          <a:off x="216256" y="125651"/>
          <a:ext cx="9678895" cy="707784"/>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uk-UA" sz="2400" kern="1200" dirty="0"/>
            <a:t>Стандарт встановлює основні положення сталого лісоуправління і лісокористування, спрямовані на</a:t>
          </a:r>
          <a:endParaRPr lang="ru-UA" sz="2400" kern="1200" dirty="0"/>
        </a:p>
      </dsp:txBody>
      <dsp:txXfrm>
        <a:off x="236986" y="146381"/>
        <a:ext cx="9637435" cy="666324"/>
      </dsp:txXfrm>
    </dsp:sp>
    <dsp:sp modelId="{AA8D9A72-F00F-4936-B051-495F896F637C}">
      <dsp:nvSpPr>
        <dsp:cNvPr id="0" name=""/>
        <dsp:cNvSpPr/>
      </dsp:nvSpPr>
      <dsp:spPr>
        <a:xfrm>
          <a:off x="2194692" y="960836"/>
          <a:ext cx="707784" cy="707784"/>
        </a:xfrm>
        <a:prstGeom prst="roundRect">
          <a:avLst>
            <a:gd name="adj" fmla="val 16670"/>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1761D2A-6F86-4C64-B7A3-95507CC1D828}">
      <dsp:nvSpPr>
        <dsp:cNvPr id="0" name=""/>
        <dsp:cNvSpPr/>
      </dsp:nvSpPr>
      <dsp:spPr>
        <a:xfrm>
          <a:off x="1657" y="960836"/>
          <a:ext cx="10108092" cy="707784"/>
        </a:xfrm>
        <a:prstGeom prst="roundRect">
          <a:avLst>
            <a:gd name="adj" fmla="val 16670"/>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uk-UA" sz="2400" kern="1200" dirty="0"/>
            <a:t>забезпечення високої продуктивності і стійкості лісів </a:t>
          </a:r>
          <a:endParaRPr lang="ru-UA" sz="2400" kern="1200" dirty="0"/>
        </a:p>
      </dsp:txBody>
      <dsp:txXfrm>
        <a:off x="36214" y="995393"/>
        <a:ext cx="10038978" cy="638670"/>
      </dsp:txXfrm>
    </dsp:sp>
    <dsp:sp modelId="{02937F84-7368-4010-B787-40B17DDEB7D0}">
      <dsp:nvSpPr>
        <dsp:cNvPr id="0" name=""/>
        <dsp:cNvSpPr/>
      </dsp:nvSpPr>
      <dsp:spPr>
        <a:xfrm>
          <a:off x="2194692" y="1753554"/>
          <a:ext cx="707784" cy="707784"/>
        </a:xfrm>
        <a:prstGeom prst="roundRect">
          <a:avLst>
            <a:gd name="adj" fmla="val 16670"/>
          </a:avLst>
        </a:prstGeom>
        <a:solidFill>
          <a:schemeClr val="accent3">
            <a:hueOff val="-286681"/>
            <a:satOff val="236"/>
            <a:lumOff val="-196"/>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9E2558-F296-4E82-BE0C-3454252F54FE}">
      <dsp:nvSpPr>
        <dsp:cNvPr id="0" name=""/>
        <dsp:cNvSpPr/>
      </dsp:nvSpPr>
      <dsp:spPr>
        <a:xfrm>
          <a:off x="1657" y="1753554"/>
          <a:ext cx="10108092" cy="707784"/>
        </a:xfrm>
        <a:prstGeom prst="roundRect">
          <a:avLst>
            <a:gd name="adj" fmla="val 16670"/>
          </a:avLst>
        </a:prstGeom>
        <a:solidFill>
          <a:schemeClr val="accent3">
            <a:hueOff val="-286681"/>
            <a:satOff val="236"/>
            <a:lumOff val="-196"/>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uk-UA" sz="2400" kern="1200" dirty="0"/>
            <a:t>збереження і відновлення біорізноманіття в лісах </a:t>
          </a:r>
          <a:endParaRPr lang="ru-UA" sz="2400" kern="1200" dirty="0"/>
        </a:p>
      </dsp:txBody>
      <dsp:txXfrm>
        <a:off x="36214" y="1788111"/>
        <a:ext cx="10038978" cy="638670"/>
      </dsp:txXfrm>
    </dsp:sp>
    <dsp:sp modelId="{CACCE595-F4A3-43A6-AA07-A6D10B209FD1}">
      <dsp:nvSpPr>
        <dsp:cNvPr id="0" name=""/>
        <dsp:cNvSpPr/>
      </dsp:nvSpPr>
      <dsp:spPr>
        <a:xfrm>
          <a:off x="2194692" y="2546272"/>
          <a:ext cx="707784" cy="707784"/>
        </a:xfrm>
        <a:prstGeom prst="roundRect">
          <a:avLst>
            <a:gd name="adj" fmla="val 16670"/>
          </a:avLst>
        </a:prstGeom>
        <a:solidFill>
          <a:schemeClr val="accent3">
            <a:hueOff val="-573361"/>
            <a:satOff val="472"/>
            <a:lumOff val="-39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679C97-9454-49F6-BF88-57541D6CCC43}">
      <dsp:nvSpPr>
        <dsp:cNvPr id="0" name=""/>
        <dsp:cNvSpPr/>
      </dsp:nvSpPr>
      <dsp:spPr>
        <a:xfrm>
          <a:off x="1657" y="2546272"/>
          <a:ext cx="10108092" cy="707784"/>
        </a:xfrm>
        <a:prstGeom prst="roundRect">
          <a:avLst>
            <a:gd name="adj" fmla="val 16670"/>
          </a:avLst>
        </a:prstGeom>
        <a:solidFill>
          <a:schemeClr val="accent3">
            <a:hueOff val="-573361"/>
            <a:satOff val="472"/>
            <a:lumOff val="-39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uk-UA" sz="2400" kern="1200" dirty="0"/>
            <a:t>мінімізацію або виключення негативної дії лісогосподарського виробництва на довкілля</a:t>
          </a:r>
          <a:endParaRPr lang="ru-UA" sz="2400" kern="1200" dirty="0"/>
        </a:p>
      </dsp:txBody>
      <dsp:txXfrm>
        <a:off x="36214" y="2580829"/>
        <a:ext cx="10038978" cy="638670"/>
      </dsp:txXfrm>
    </dsp:sp>
    <dsp:sp modelId="{E8B5D47C-91D8-4A73-8B40-049C01C36B08}">
      <dsp:nvSpPr>
        <dsp:cNvPr id="0" name=""/>
        <dsp:cNvSpPr/>
      </dsp:nvSpPr>
      <dsp:spPr>
        <a:xfrm>
          <a:off x="2194692" y="3338991"/>
          <a:ext cx="707784" cy="707784"/>
        </a:xfrm>
        <a:prstGeom prst="roundRect">
          <a:avLst>
            <a:gd name="adj" fmla="val 16670"/>
          </a:avLst>
        </a:prstGeom>
        <a:solidFill>
          <a:schemeClr val="accent3">
            <a:hueOff val="-860042"/>
            <a:satOff val="708"/>
            <a:lumOff val="-58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3ACA7A-9B83-4D30-B636-186332305DC6}">
      <dsp:nvSpPr>
        <dsp:cNvPr id="0" name=""/>
        <dsp:cNvSpPr/>
      </dsp:nvSpPr>
      <dsp:spPr>
        <a:xfrm>
          <a:off x="1657" y="3338991"/>
          <a:ext cx="10108092" cy="707784"/>
        </a:xfrm>
        <a:prstGeom prst="roundRect">
          <a:avLst>
            <a:gd name="adj" fmla="val 16670"/>
          </a:avLst>
        </a:prstGeom>
        <a:solidFill>
          <a:schemeClr val="accent3">
            <a:hueOff val="-860042"/>
            <a:satOff val="708"/>
            <a:lumOff val="-58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uk-UA" sz="2400" kern="1200" dirty="0"/>
            <a:t>невиснажливе лісокористування</a:t>
          </a:r>
          <a:endParaRPr lang="ru-UA" sz="2400" kern="1200" dirty="0"/>
        </a:p>
      </dsp:txBody>
      <dsp:txXfrm>
        <a:off x="36214" y="3373548"/>
        <a:ext cx="10038978" cy="638670"/>
      </dsp:txXfrm>
    </dsp:sp>
    <dsp:sp modelId="{8BE7B662-B4F4-4733-BBD2-7AAA9254AB98}">
      <dsp:nvSpPr>
        <dsp:cNvPr id="0" name=""/>
        <dsp:cNvSpPr/>
      </dsp:nvSpPr>
      <dsp:spPr>
        <a:xfrm>
          <a:off x="2194692" y="4131709"/>
          <a:ext cx="707784" cy="707784"/>
        </a:xfrm>
        <a:prstGeom prst="roundRect">
          <a:avLst>
            <a:gd name="adj" fmla="val 16670"/>
          </a:avLst>
        </a:prstGeom>
        <a:solidFill>
          <a:schemeClr val="accent3">
            <a:hueOff val="-1146722"/>
            <a:satOff val="944"/>
            <a:lumOff val="-785"/>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8C8672-8122-45D0-9A32-48E90F632A22}">
      <dsp:nvSpPr>
        <dsp:cNvPr id="0" name=""/>
        <dsp:cNvSpPr/>
      </dsp:nvSpPr>
      <dsp:spPr>
        <a:xfrm>
          <a:off x="1657" y="4131709"/>
          <a:ext cx="10108092" cy="707784"/>
        </a:xfrm>
        <a:prstGeom prst="roundRect">
          <a:avLst>
            <a:gd name="adj" fmla="val 16670"/>
          </a:avLst>
        </a:prstGeom>
        <a:solidFill>
          <a:schemeClr val="accent3">
            <a:hueOff val="-1146722"/>
            <a:satOff val="944"/>
            <a:lumOff val="-785"/>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uk-UA" sz="2400" kern="1200" dirty="0"/>
            <a:t>економічну ефективність лісогосподарського виробництва </a:t>
          </a:r>
          <a:endParaRPr lang="ru-UA" sz="2400" kern="1200" dirty="0"/>
        </a:p>
      </dsp:txBody>
      <dsp:txXfrm>
        <a:off x="36214" y="4166266"/>
        <a:ext cx="10038978" cy="638670"/>
      </dsp:txXfrm>
    </dsp:sp>
    <dsp:sp modelId="{8BC421B1-720D-4689-B0F2-DB0F2E9B56E8}">
      <dsp:nvSpPr>
        <dsp:cNvPr id="0" name=""/>
        <dsp:cNvSpPr/>
      </dsp:nvSpPr>
      <dsp:spPr>
        <a:xfrm>
          <a:off x="2194692" y="4924427"/>
          <a:ext cx="707784" cy="707784"/>
        </a:xfrm>
        <a:prstGeom prst="roundRect">
          <a:avLst>
            <a:gd name="adj" fmla="val 16670"/>
          </a:avLst>
        </a:prstGeom>
        <a:solidFill>
          <a:schemeClr val="accent3">
            <a:hueOff val="-1433403"/>
            <a:satOff val="1180"/>
            <a:lumOff val="-98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5DD048-0949-4661-8D54-40671F2D823C}">
      <dsp:nvSpPr>
        <dsp:cNvPr id="0" name=""/>
        <dsp:cNvSpPr/>
      </dsp:nvSpPr>
      <dsp:spPr>
        <a:xfrm>
          <a:off x="1657" y="4924427"/>
          <a:ext cx="10108092" cy="707784"/>
        </a:xfrm>
        <a:prstGeom prst="roundRect">
          <a:avLst>
            <a:gd name="adj" fmla="val 16670"/>
          </a:avLst>
        </a:prstGeom>
        <a:solidFill>
          <a:schemeClr val="accent3">
            <a:hueOff val="-1433403"/>
            <a:satOff val="1180"/>
            <a:lumOff val="-98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uk-UA" sz="2400" kern="1200" dirty="0"/>
            <a:t>соціальну функцію лісогосподарського виробництва</a:t>
          </a:r>
          <a:endParaRPr lang="ru-UA" sz="2400" kern="1200" dirty="0"/>
        </a:p>
      </dsp:txBody>
      <dsp:txXfrm>
        <a:off x="36214" y="4958984"/>
        <a:ext cx="10038978" cy="638670"/>
      </dsp:txXfrm>
    </dsp:sp>
  </dsp:spTree>
</dsp:drawing>
</file>

<file path=ppt/diagrams/layout1.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93732E-2B87-48AC-B512-8E4AF13DFF42}" type="datetimeFigureOut">
              <a:rPr lang="uk-UA" smtClean="0"/>
              <a:t>24.03.2020</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7BA3B0-DBA0-4128-86F0-33FDCFE16439}" type="slidenum">
              <a:rPr lang="uk-UA" smtClean="0"/>
              <a:t>‹#›</a:t>
            </a:fld>
            <a:endParaRPr lang="uk-UA"/>
          </a:p>
        </p:txBody>
      </p:sp>
    </p:spTree>
    <p:extLst>
      <p:ext uri="{BB962C8B-B14F-4D97-AF65-F5344CB8AC3E}">
        <p14:creationId xmlns:p14="http://schemas.microsoft.com/office/powerpoint/2010/main" val="1636308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1B06CD8F-B7ED-4A05-9FB1-A01CC0EF02CC}" type="slidenum">
              <a:rPr lang="fr-FR" smtClean="0">
                <a:solidFill>
                  <a:prstClr val="black"/>
                </a:solidFill>
              </a:rPr>
              <a:pPr/>
              <a:t>28</a:t>
            </a:fld>
            <a:endParaRPr lang="fr-FR" dirty="0">
              <a:solidFill>
                <a:prstClr val="black"/>
              </a:solidFill>
            </a:endParaRPr>
          </a:p>
        </p:txBody>
      </p:sp>
    </p:spTree>
    <p:extLst>
      <p:ext uri="{BB962C8B-B14F-4D97-AF65-F5344CB8AC3E}">
        <p14:creationId xmlns:p14="http://schemas.microsoft.com/office/powerpoint/2010/main" val="1211391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3487816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1990528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75365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2555344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6817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363636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2465399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27576958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ontent_Layout">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stretch>
            <a:fillRect/>
          </a:stretch>
        </p:blipFill>
        <p:spPr>
          <a:xfrm>
            <a:off x="10032438" y="-27384"/>
            <a:ext cx="2112009" cy="1234135"/>
          </a:xfrm>
          <a:prstGeom prst="rect">
            <a:avLst/>
          </a:prstGeom>
        </p:spPr>
      </p:pic>
      <p:sp>
        <p:nvSpPr>
          <p:cNvPr id="2" name="Titre 1"/>
          <p:cNvSpPr>
            <a:spLocks noGrp="1"/>
          </p:cNvSpPr>
          <p:nvPr userDrawn="1">
            <p:ph type="title" hasCustomPrompt="1"/>
          </p:nvPr>
        </p:nvSpPr>
        <p:spPr bwMode="gray">
          <a:xfrm>
            <a:off x="1246717" y="2"/>
            <a:ext cx="8710084" cy="1036637"/>
          </a:xfrm>
        </p:spPr>
        <p:txBody>
          <a:bodyPr/>
          <a:lstStyle>
            <a:lvl1pPr>
              <a:defRPr sz="3000"/>
            </a:lvl1pPr>
          </a:lstStyle>
          <a:p>
            <a:r>
              <a:rPr lang="en-US" noProof="0" dirty="0"/>
              <a:t>Title</a:t>
            </a:r>
          </a:p>
        </p:txBody>
      </p:sp>
      <p:sp>
        <p:nvSpPr>
          <p:cNvPr id="14" name="Espace réservé du numéro de diapositive 13"/>
          <p:cNvSpPr>
            <a:spLocks noGrp="1"/>
          </p:cNvSpPr>
          <p:nvPr userDrawn="1">
            <p:ph type="sldNum" sz="quarter" idx="11"/>
          </p:nvPr>
        </p:nvSpPr>
        <p:spPr bwMode="gray">
          <a:xfrm>
            <a:off x="1" y="6498000"/>
            <a:ext cx="624417" cy="360000"/>
          </a:xfrm>
          <a:prstGeom prst="rect">
            <a:avLst/>
          </a:prstGeom>
        </p:spPr>
        <p:txBody>
          <a:bodyPr/>
          <a:lstStyle>
            <a:lvl1pPr>
              <a:defRPr>
                <a:solidFill>
                  <a:srgbClr val="555555"/>
                </a:solidFill>
              </a:defRPr>
            </a:lvl1pPr>
          </a:lstStyle>
          <a:p>
            <a:fld id="{733122C9-A0B9-462F-8757-0847AD287B63}" type="slidenum">
              <a:rPr lang="en-US" smtClean="0"/>
              <a:pPr/>
              <a:t>‹#›</a:t>
            </a:fld>
            <a:endParaRPr lang="en-US"/>
          </a:p>
        </p:txBody>
      </p:sp>
      <p:grpSp>
        <p:nvGrpSpPr>
          <p:cNvPr id="12" name="Grouper 11"/>
          <p:cNvGrpSpPr/>
          <p:nvPr userDrawn="1"/>
        </p:nvGrpSpPr>
        <p:grpSpPr>
          <a:xfrm>
            <a:off x="9753600" y="0"/>
            <a:ext cx="2438400" cy="1676400"/>
            <a:chOff x="7315200" y="0"/>
            <a:chExt cx="1828800" cy="1676400"/>
          </a:xfrm>
        </p:grpSpPr>
        <p:pic>
          <p:nvPicPr>
            <p:cNvPr id="24" name="Image 23"/>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7315200" y="1219200"/>
              <a:ext cx="1828800" cy="457200"/>
            </a:xfrm>
            <a:prstGeom prst="rect">
              <a:avLst/>
            </a:prstGeom>
          </p:spPr>
        </p:pic>
        <p:grpSp>
          <p:nvGrpSpPr>
            <p:cNvPr id="10" name="Grouper 9"/>
            <p:cNvGrpSpPr/>
            <p:nvPr userDrawn="1"/>
          </p:nvGrpSpPr>
          <p:grpSpPr>
            <a:xfrm>
              <a:off x="7315200" y="0"/>
              <a:ext cx="533400" cy="1447800"/>
              <a:chOff x="7315200" y="0"/>
              <a:chExt cx="533400" cy="1447800"/>
            </a:xfrm>
          </p:grpSpPr>
          <p:pic>
            <p:nvPicPr>
              <p:cNvPr id="26" name="Image 25"/>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a:xfrm>
                <a:off x="7315200" y="0"/>
                <a:ext cx="533400" cy="1447800"/>
              </a:xfrm>
              <a:prstGeom prst="rect">
                <a:avLst/>
              </a:prstGeom>
            </p:spPr>
          </p:pic>
          <p:pic>
            <p:nvPicPr>
              <p:cNvPr id="11" name="Image 10" descr="keyline_01.png"/>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a:xfrm>
                <a:off x="7315200" y="1036638"/>
                <a:ext cx="489499" cy="173892"/>
              </a:xfrm>
              <a:prstGeom prst="rect">
                <a:avLst/>
              </a:prstGeom>
            </p:spPr>
          </p:pic>
        </p:grpSp>
      </p:grpSp>
    </p:spTree>
    <p:extLst>
      <p:ext uri="{BB962C8B-B14F-4D97-AF65-F5344CB8AC3E}">
        <p14:creationId xmlns:p14="http://schemas.microsoft.com/office/powerpoint/2010/main" val="1176937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1208021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E870293-274F-4D33-9529-C51689D62ABB}" type="datetimeFigureOut">
              <a:rPr lang="uk-UA" smtClean="0"/>
              <a:t>24.03.2020</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384344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1E870293-274F-4D33-9529-C51689D62ABB}" type="datetimeFigureOut">
              <a:rPr lang="uk-UA" smtClean="0"/>
              <a:t>24.03.2020</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209491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1E870293-274F-4D33-9529-C51689D62ABB}" type="datetimeFigureOut">
              <a:rPr lang="uk-UA" smtClean="0"/>
              <a:t>24.03.2020</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839552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E870293-274F-4D33-9529-C51689D62ABB}" type="datetimeFigureOut">
              <a:rPr lang="uk-UA" smtClean="0"/>
              <a:t>24.03.2020</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2521809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870293-274F-4D33-9529-C51689D62ABB}" type="datetimeFigureOut">
              <a:rPr lang="uk-UA" smtClean="0"/>
              <a:t>24.03.2020</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1987297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1E870293-274F-4D33-9529-C51689D62ABB}" type="datetimeFigureOut">
              <a:rPr lang="uk-UA" smtClean="0"/>
              <a:t>24.03.2020</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2760356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1E870293-274F-4D33-9529-C51689D62ABB}" type="datetimeFigureOut">
              <a:rPr lang="uk-UA" smtClean="0"/>
              <a:t>24.03.2020</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321A14CB-5A96-449E-9B07-C5F156B96EE1}" type="slidenum">
              <a:rPr lang="uk-UA" smtClean="0"/>
              <a:t>‹#›</a:t>
            </a:fld>
            <a:endParaRPr lang="uk-UA"/>
          </a:p>
        </p:txBody>
      </p:sp>
    </p:spTree>
    <p:extLst>
      <p:ext uri="{BB962C8B-B14F-4D97-AF65-F5344CB8AC3E}">
        <p14:creationId xmlns:p14="http://schemas.microsoft.com/office/powerpoint/2010/main" val="1312717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E870293-274F-4D33-9529-C51689D62ABB}" type="datetimeFigureOut">
              <a:rPr lang="uk-UA" smtClean="0"/>
              <a:t>24.03.2020</a:t>
            </a:fld>
            <a:endParaRPr lang="uk-UA"/>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uk-UA"/>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21A14CB-5A96-449E-9B07-C5F156B96EE1}" type="slidenum">
              <a:rPr lang="uk-UA" smtClean="0"/>
              <a:t>‹#›</a:t>
            </a:fld>
            <a:endParaRPr lang="uk-UA"/>
          </a:p>
        </p:txBody>
      </p:sp>
    </p:spTree>
    <p:extLst>
      <p:ext uri="{BB962C8B-B14F-4D97-AF65-F5344CB8AC3E}">
        <p14:creationId xmlns:p14="http://schemas.microsoft.com/office/powerpoint/2010/main" val="806725659"/>
      </p:ext>
    </p:extLst>
  </p:cSld>
  <p:clrMap bg1="dk1" tx1="lt1" bg2="dk2" tx2="lt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 id="2147483964" r:id="rId16"/>
    <p:sldLayoutId id="2147483677"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oodcertification.com.ua/"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5.jpg"/><Relationship Id="rId5" Type="http://schemas.openxmlformats.org/officeDocument/2006/relationships/image" Target="../media/image9.pn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oodcertification.com.ua/" TargetMode="External"/><Relationship Id="rId3" Type="http://schemas.openxmlformats.org/officeDocument/2006/relationships/diagramLayout" Target="../diagrams/layout2.xml"/><Relationship Id="rId7" Type="http://schemas.openxmlformats.org/officeDocument/2006/relationships/hyperlink" Target="https://www.facebook.com/pg/pefcukraine/posts/?ref=page_internal" TargetMode="Externa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7BADBA-A9F7-47C9-B60B-6DEEEEE706BA}"/>
              </a:ext>
            </a:extLst>
          </p:cNvPr>
          <p:cNvSpPr>
            <a:spLocks noGrp="1"/>
          </p:cNvSpPr>
          <p:nvPr>
            <p:ph type="ctrTitle"/>
          </p:nvPr>
        </p:nvSpPr>
        <p:spPr>
          <a:xfrm>
            <a:off x="1613085" y="5437908"/>
            <a:ext cx="7766936" cy="1646302"/>
          </a:xfrm>
        </p:spPr>
        <p:txBody>
          <a:bodyPr>
            <a:normAutofit fontScale="90000"/>
          </a:bodyPr>
          <a:lstStyle/>
          <a:p>
            <a:br>
              <a:rPr lang="uk-UA" dirty="0"/>
            </a:br>
            <a:endParaRPr lang="uk-UA" dirty="0"/>
          </a:p>
        </p:txBody>
      </p:sp>
      <p:sp>
        <p:nvSpPr>
          <p:cNvPr id="3" name="Подзаголовок 2">
            <a:extLst>
              <a:ext uri="{FF2B5EF4-FFF2-40B4-BE49-F238E27FC236}">
                <a16:creationId xmlns:a16="http://schemas.microsoft.com/office/drawing/2014/main" id="{54B2AC7F-8E0B-4254-B37B-DC5F355555C8}"/>
              </a:ext>
            </a:extLst>
          </p:cNvPr>
          <p:cNvSpPr>
            <a:spLocks noGrp="1"/>
          </p:cNvSpPr>
          <p:nvPr>
            <p:ph type="subTitle" idx="1"/>
          </p:nvPr>
        </p:nvSpPr>
        <p:spPr>
          <a:xfrm>
            <a:off x="1613085" y="3526001"/>
            <a:ext cx="7395875" cy="2689269"/>
          </a:xfrm>
        </p:spPr>
        <p:txBody>
          <a:bodyPr>
            <a:noAutofit/>
          </a:bodyPr>
          <a:lstStyle/>
          <a:p>
            <a:pPr algn="ctr"/>
            <a:r>
              <a:rPr lang="ru-RU" sz="4000" b="1" dirty="0">
                <a:solidFill>
                  <a:schemeClr val="tx1"/>
                </a:solidFill>
              </a:rPr>
              <a:t>Перша </a:t>
            </a:r>
            <a:r>
              <a:rPr lang="ru-RU" sz="4000" b="1" dirty="0" err="1">
                <a:solidFill>
                  <a:schemeClr val="tx1"/>
                </a:solidFill>
              </a:rPr>
              <a:t>редакція</a:t>
            </a:r>
            <a:r>
              <a:rPr lang="ru-RU" sz="4000" b="1" dirty="0">
                <a:solidFill>
                  <a:schemeClr val="tx1"/>
                </a:solidFill>
              </a:rPr>
              <a:t> стандарту </a:t>
            </a:r>
            <a:br>
              <a:rPr lang="ru-RU" sz="4000" b="1" dirty="0">
                <a:solidFill>
                  <a:schemeClr val="tx1"/>
                </a:solidFill>
              </a:rPr>
            </a:br>
            <a:r>
              <a:rPr lang="ru-RU" sz="4000" b="1" dirty="0" err="1">
                <a:solidFill>
                  <a:schemeClr val="tx1"/>
                </a:solidFill>
              </a:rPr>
              <a:t>Стале</a:t>
            </a:r>
            <a:r>
              <a:rPr lang="ru-RU" sz="4000" b="1" dirty="0">
                <a:solidFill>
                  <a:schemeClr val="tx1"/>
                </a:solidFill>
              </a:rPr>
              <a:t> </a:t>
            </a:r>
            <a:r>
              <a:rPr lang="ru-RU" sz="4000" b="1" dirty="0" err="1">
                <a:solidFill>
                  <a:schemeClr val="tx1"/>
                </a:solidFill>
              </a:rPr>
              <a:t>лісоуправління</a:t>
            </a:r>
            <a:r>
              <a:rPr lang="ru-RU" sz="4000" b="1" dirty="0">
                <a:solidFill>
                  <a:schemeClr val="tx1"/>
                </a:solidFill>
              </a:rPr>
              <a:t>. </a:t>
            </a:r>
            <a:r>
              <a:rPr lang="ru-RU" sz="4000" b="1" dirty="0" err="1">
                <a:solidFill>
                  <a:schemeClr val="tx1"/>
                </a:solidFill>
              </a:rPr>
              <a:t>Загальні</a:t>
            </a:r>
            <a:r>
              <a:rPr lang="ru-RU" sz="4000" b="1" dirty="0">
                <a:solidFill>
                  <a:schemeClr val="tx1"/>
                </a:solidFill>
              </a:rPr>
              <a:t> </a:t>
            </a:r>
            <a:r>
              <a:rPr lang="ru-RU" sz="4000" b="1" dirty="0" err="1">
                <a:solidFill>
                  <a:schemeClr val="tx1"/>
                </a:solidFill>
              </a:rPr>
              <a:t>положення</a:t>
            </a:r>
            <a:r>
              <a:rPr lang="ru-RU" sz="4000" b="1" dirty="0">
                <a:solidFill>
                  <a:schemeClr val="tx1"/>
                </a:solidFill>
              </a:rPr>
              <a:t> : </a:t>
            </a:r>
            <a:r>
              <a:rPr lang="ru-RU" sz="4000" b="1" dirty="0" err="1">
                <a:solidFill>
                  <a:schemeClr val="tx1"/>
                </a:solidFill>
              </a:rPr>
              <a:t>версія</a:t>
            </a:r>
            <a:r>
              <a:rPr lang="ru-RU" sz="4000" b="1" dirty="0">
                <a:solidFill>
                  <a:schemeClr val="tx1"/>
                </a:solidFill>
              </a:rPr>
              <a:t> для </a:t>
            </a:r>
            <a:r>
              <a:rPr lang="ru-RU" sz="4000" b="1" dirty="0" err="1">
                <a:solidFill>
                  <a:schemeClr val="tx1"/>
                </a:solidFill>
              </a:rPr>
              <a:t>публічного</a:t>
            </a:r>
            <a:r>
              <a:rPr lang="ru-RU" sz="4000" b="1" dirty="0">
                <a:solidFill>
                  <a:schemeClr val="tx1"/>
                </a:solidFill>
              </a:rPr>
              <a:t> </a:t>
            </a:r>
            <a:r>
              <a:rPr lang="ru-RU" sz="4000" b="1" dirty="0" err="1">
                <a:solidFill>
                  <a:schemeClr val="tx1"/>
                </a:solidFill>
              </a:rPr>
              <a:t>обговорення</a:t>
            </a:r>
            <a:endParaRPr lang="uk-UA" sz="4000" b="1" dirty="0">
              <a:solidFill>
                <a:schemeClr val="tx1"/>
              </a:solidFill>
              <a:latin typeface="Times New Roman" panose="02020603050405020304" pitchFamily="18" charset="0"/>
              <a:cs typeface="Times New Roman" panose="02020603050405020304" pitchFamily="18" charset="0"/>
            </a:endParaRPr>
          </a:p>
        </p:txBody>
      </p:sp>
      <p:pic>
        <p:nvPicPr>
          <p:cNvPr id="12" name="Рисунок 11">
            <a:extLst>
              <a:ext uri="{FF2B5EF4-FFF2-40B4-BE49-F238E27FC236}">
                <a16:creationId xmlns:a16="http://schemas.microsoft.com/office/drawing/2014/main" id="{7C85A646-CF86-4346-8E5A-21A48E41A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5035827" cy="2919435"/>
          </a:xfrm>
          <a:prstGeom prst="rect">
            <a:avLst/>
          </a:prstGeom>
        </p:spPr>
      </p:pic>
    </p:spTree>
    <p:extLst>
      <p:ext uri="{BB962C8B-B14F-4D97-AF65-F5344CB8AC3E}">
        <p14:creationId xmlns:p14="http://schemas.microsoft.com/office/powerpoint/2010/main" val="33896023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06956"/>
            <a:ext cx="8229600" cy="436466"/>
          </a:xfrm>
        </p:spPr>
        <p:txBody>
          <a:bodyPr>
            <a:noAutofit/>
          </a:bodyPr>
          <a:lstStyle/>
          <a:p>
            <a:r>
              <a:rPr lang="uk-UA" sz="2800" dirty="0"/>
              <a:t>Ключові терміни та визначення</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10</a:t>
            </a:fld>
            <a:endParaRPr lang="en-US" altLang="uk-UA" sz="1400" dirty="0"/>
          </a:p>
        </p:txBody>
      </p:sp>
      <p:sp>
        <p:nvSpPr>
          <p:cNvPr id="4" name="Объект 3">
            <a:extLst>
              <a:ext uri="{FF2B5EF4-FFF2-40B4-BE49-F238E27FC236}">
                <a16:creationId xmlns:a16="http://schemas.microsoft.com/office/drawing/2014/main" id="{F7A0EE35-746E-47DC-B436-A308BCF3DA7E}"/>
              </a:ext>
            </a:extLst>
          </p:cNvPr>
          <p:cNvSpPr>
            <a:spLocks noGrp="1"/>
          </p:cNvSpPr>
          <p:nvPr>
            <p:ph idx="1"/>
          </p:nvPr>
        </p:nvSpPr>
        <p:spPr>
          <a:xfrm>
            <a:off x="410819" y="782818"/>
            <a:ext cx="11635408" cy="5954974"/>
          </a:xfrm>
        </p:spPr>
        <p:txBody>
          <a:bodyPr>
            <a:normAutofit fontScale="92500" lnSpcReduction="20000"/>
          </a:bodyPr>
          <a:lstStyle/>
          <a:p>
            <a:r>
              <a:rPr lang="uk-UA" sz="2400" dirty="0"/>
              <a:t> </a:t>
            </a:r>
            <a:r>
              <a:rPr lang="uk-UA" sz="2200" i="1" dirty="0"/>
              <a:t>Екологічно важливі лісові ділянки (</a:t>
            </a:r>
            <a:r>
              <a:rPr lang="uk-UA" sz="2200" i="1" dirty="0" err="1"/>
              <a:t>Ecologically</a:t>
            </a:r>
            <a:r>
              <a:rPr lang="uk-UA" sz="2200" i="1" dirty="0"/>
              <a:t> </a:t>
            </a:r>
            <a:r>
              <a:rPr lang="uk-UA" sz="2200" i="1" dirty="0" err="1"/>
              <a:t>important</a:t>
            </a:r>
            <a:r>
              <a:rPr lang="uk-UA" sz="2200" i="1" dirty="0"/>
              <a:t> </a:t>
            </a:r>
            <a:r>
              <a:rPr lang="uk-UA" sz="2200" i="1" dirty="0" err="1"/>
              <a:t>forest</a:t>
            </a:r>
            <a:r>
              <a:rPr lang="uk-UA" sz="2200" i="1" dirty="0"/>
              <a:t> </a:t>
            </a:r>
            <a:r>
              <a:rPr lang="uk-UA" sz="2200" i="1" dirty="0" err="1"/>
              <a:t>areas</a:t>
            </a:r>
            <a:r>
              <a:rPr lang="uk-UA" sz="2200" i="1" dirty="0"/>
              <a:t>), які</a:t>
            </a:r>
            <a:endParaRPr lang="ru-UA" dirty="0"/>
          </a:p>
          <a:p>
            <a:pPr lvl="0"/>
            <a:r>
              <a:rPr lang="uk-UA" sz="1900" dirty="0"/>
              <a:t>містять рідкісні, чутливі або типові лісові екосистеми, що є об’єктами збереження у природному стані в межах територій та об’єктів природно-заповідного фонду (відповідно до Закону України «Про природно-заповідний фонд України»);</a:t>
            </a:r>
            <a:endParaRPr lang="ru-UA" sz="1900" dirty="0"/>
          </a:p>
          <a:p>
            <a:pPr lvl="0"/>
            <a:r>
              <a:rPr lang="uk-UA" sz="1900" dirty="0"/>
              <a:t>містять значні скупчення ендемічних видів та видів, що перебувають під загрозою зникнення, зазначених у Червоній книзі України та їхніх оселищ (відповідно до Закону України «Про червону книгу України»);</a:t>
            </a:r>
            <a:endParaRPr lang="ru-UA" sz="1900" dirty="0"/>
          </a:p>
          <a:p>
            <a:pPr lvl="0"/>
            <a:r>
              <a:rPr lang="uk-UA" sz="1900" dirty="0"/>
              <a:t>містять генетичні ресурси, що перебувають під загрозою зникнення або охороняються </a:t>
            </a:r>
            <a:r>
              <a:rPr lang="uk-UA" sz="1900" dirty="0" err="1"/>
              <a:t>in</a:t>
            </a:r>
            <a:r>
              <a:rPr lang="uk-UA" sz="1900" dirty="0"/>
              <a:t> </a:t>
            </a:r>
            <a:r>
              <a:rPr lang="uk-UA" sz="1900" dirty="0" err="1"/>
              <a:t>situ</a:t>
            </a:r>
            <a:r>
              <a:rPr lang="uk-UA" sz="1900" dirty="0"/>
              <a:t> – генетичні резервати (відповідно до «Настанов з лісового насінництва»);</a:t>
            </a:r>
            <a:endParaRPr lang="ru-UA" sz="1900" dirty="0"/>
          </a:p>
          <a:p>
            <a:pPr lvl="0"/>
            <a:r>
              <a:rPr lang="uk-UA" sz="1900" dirty="0"/>
              <a:t>вносять вклад в глобальні, регіональні та національні значущі великі ландшафти з природним розповсюдженням і рясністю видів, що природно трапляються – праліси, </a:t>
            </a:r>
            <a:r>
              <a:rPr lang="uk-UA" sz="1900" dirty="0" err="1"/>
              <a:t>квазіпраліси</a:t>
            </a:r>
            <a:r>
              <a:rPr lang="uk-UA" sz="1900" dirty="0"/>
              <a:t>, природні ліси (відповідно до Закону України «Про внесення змін до деяких законодавчих актів України щодо охорони пралісів згідно з Рамковою конвенцією про охорону та сталий розвиток Карпат»);</a:t>
            </a:r>
            <a:endParaRPr lang="ru-UA" sz="1900" dirty="0"/>
          </a:p>
          <a:p>
            <a:pPr lvl="0"/>
            <a:r>
              <a:rPr lang="uk-UA" sz="1900" dirty="0"/>
              <a:t>території Смарагдової мережі, оселища, що потребують спеціальних заходів збереження відповідно до Резолюції 4, а також види, занесені до додатків до Конвенції про охорону дикої флори та фауни і природних середовищ існування в Європі (відповідно до Закону України «Про приєднання України до Конвенції 1979 року про охорону дикої флори і фауни і природних середовищ в Європі»);</a:t>
            </a:r>
            <a:endParaRPr lang="ru-UA" sz="1900" dirty="0"/>
          </a:p>
          <a:p>
            <a:pPr lvl="0"/>
            <a:r>
              <a:rPr lang="uk-UA" sz="1900" dirty="0"/>
              <a:t>містять значні скупчення видів, занесених до регіональних (обласних) переліків видів рослин і тварин, що підлягають особливій охороні в цих областях (відповідно до Законів України «Про тваринний світ» та «Про рослинний світ»);</a:t>
            </a:r>
            <a:endParaRPr lang="ru-UA" sz="1900" dirty="0"/>
          </a:p>
          <a:p>
            <a:pPr lvl="0"/>
            <a:r>
              <a:rPr lang="uk-UA" sz="1900" dirty="0"/>
              <a:t>особливо захисні лісові ділянки з режимом обмеженого лісокористування (відповідно до «Порядку поділу лісів на категорії та виділення особливо захисних лісових ділянок»).</a:t>
            </a:r>
            <a:endParaRPr lang="ru-UA" sz="1900" dirty="0"/>
          </a:p>
          <a:p>
            <a:pPr marL="0" indent="0">
              <a:buNone/>
            </a:pPr>
            <a:endParaRPr lang="ru-UA" dirty="0"/>
          </a:p>
        </p:txBody>
      </p:sp>
      <p:sp>
        <p:nvSpPr>
          <p:cNvPr id="7" name="Облачко с текстом: прямоугольное 6">
            <a:extLst>
              <a:ext uri="{FF2B5EF4-FFF2-40B4-BE49-F238E27FC236}">
                <a16:creationId xmlns:a16="http://schemas.microsoft.com/office/drawing/2014/main" id="{EDC2DDF7-7F48-4AC0-8B96-7F5125942EFC}"/>
              </a:ext>
            </a:extLst>
          </p:cNvPr>
          <p:cNvSpPr/>
          <p:nvPr/>
        </p:nvSpPr>
        <p:spPr>
          <a:xfrm>
            <a:off x="6179619" y="5842288"/>
            <a:ext cx="5601562" cy="365125"/>
          </a:xfrm>
          <a:prstGeom prst="wedgeRectCallout">
            <a:avLst>
              <a:gd name="adj1" fmla="val -97471"/>
              <a:gd name="adj2" fmla="val -48145"/>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581100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5047"/>
            <a:ext cx="8229600" cy="603318"/>
          </a:xfrm>
        </p:spPr>
        <p:txBody>
          <a:bodyPr>
            <a:normAutofit/>
          </a:bodyPr>
          <a:lstStyle/>
          <a:p>
            <a:r>
              <a:rPr lang="uk-UA" sz="2800" dirty="0"/>
              <a:t>Ключові терміни та визначення</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11</a:t>
            </a:fld>
            <a:endParaRPr lang="en-US" altLang="uk-UA" sz="1400" dirty="0"/>
          </a:p>
        </p:txBody>
      </p:sp>
      <p:sp>
        <p:nvSpPr>
          <p:cNvPr id="4" name="Объект 3">
            <a:extLst>
              <a:ext uri="{FF2B5EF4-FFF2-40B4-BE49-F238E27FC236}">
                <a16:creationId xmlns:a16="http://schemas.microsoft.com/office/drawing/2014/main" id="{F7A0EE35-746E-47DC-B436-A308BCF3DA7E}"/>
              </a:ext>
            </a:extLst>
          </p:cNvPr>
          <p:cNvSpPr>
            <a:spLocks noGrp="1"/>
          </p:cNvSpPr>
          <p:nvPr>
            <p:ph idx="1"/>
          </p:nvPr>
        </p:nvSpPr>
        <p:spPr>
          <a:xfrm>
            <a:off x="677333" y="618365"/>
            <a:ext cx="11103849" cy="5941461"/>
          </a:xfrm>
        </p:spPr>
        <p:txBody>
          <a:bodyPr>
            <a:normAutofit/>
          </a:bodyPr>
          <a:lstStyle/>
          <a:p>
            <a:r>
              <a:rPr lang="uk-UA" sz="2400" b="1" i="1" dirty="0"/>
              <a:t>Конверсія лісів (</a:t>
            </a:r>
            <a:r>
              <a:rPr lang="uk-UA" sz="2400" b="1" i="1" dirty="0" err="1"/>
              <a:t>Forest</a:t>
            </a:r>
            <a:r>
              <a:rPr lang="uk-UA" sz="2400" b="1" i="1" dirty="0"/>
              <a:t> </a:t>
            </a:r>
            <a:r>
              <a:rPr lang="uk-UA" sz="2400" b="1" i="1" dirty="0" err="1"/>
              <a:t>conversion</a:t>
            </a:r>
            <a:r>
              <a:rPr lang="uk-UA" sz="2400" b="1" i="1" dirty="0"/>
              <a:t>)</a:t>
            </a:r>
            <a:endParaRPr lang="ru-UA" sz="2400" i="1" dirty="0"/>
          </a:p>
          <a:p>
            <a:r>
              <a:rPr lang="uk-UA" sz="2000" dirty="0"/>
              <a:t>Зміна цільового призначення ділянок лісового фонду, або заміна природних та </a:t>
            </a:r>
            <a:r>
              <a:rPr lang="uk-UA" sz="2000" dirty="0" err="1"/>
              <a:t>напівприродних</a:t>
            </a:r>
            <a:r>
              <a:rPr lang="uk-UA" sz="2000" dirty="0"/>
              <a:t> лісів на нелісові землі чи плантації лісових порід. </a:t>
            </a:r>
            <a:endParaRPr lang="ru-UA" sz="2000" dirty="0"/>
          </a:p>
          <a:p>
            <a:endParaRPr lang="uk-UA" sz="2000" dirty="0"/>
          </a:p>
          <a:p>
            <a:endParaRPr lang="uk-UA" sz="2000" dirty="0"/>
          </a:p>
          <a:p>
            <a:endParaRPr lang="uk-UA" sz="2000" dirty="0"/>
          </a:p>
          <a:p>
            <a:endParaRPr lang="uk-UA" sz="2000" dirty="0"/>
          </a:p>
          <a:p>
            <a:r>
              <a:rPr lang="uk-UA" sz="2000" dirty="0"/>
              <a:t>Примітка. Відновлення шляхом посадки, посіву і / або що є наслідком дій людини щодо поширення насіння природного походження тих же домінуючих видів, які були заготовлені, або інших видів, які були присутні у минулому видовому складі, не вважається конверсією.</a:t>
            </a:r>
            <a:endParaRPr lang="ru-UA" sz="2000" dirty="0"/>
          </a:p>
          <a:p>
            <a:pPr marL="0" indent="0">
              <a:buNone/>
            </a:pPr>
            <a:endParaRPr lang="ru-UA" dirty="0"/>
          </a:p>
        </p:txBody>
      </p:sp>
      <p:sp>
        <p:nvSpPr>
          <p:cNvPr id="7" name="Облачко с текстом: прямоугольное 6">
            <a:extLst>
              <a:ext uri="{FF2B5EF4-FFF2-40B4-BE49-F238E27FC236}">
                <a16:creationId xmlns:a16="http://schemas.microsoft.com/office/drawing/2014/main" id="{EDC2DDF7-7F48-4AC0-8B96-7F5125942EFC}"/>
              </a:ext>
            </a:extLst>
          </p:cNvPr>
          <p:cNvSpPr/>
          <p:nvPr/>
        </p:nvSpPr>
        <p:spPr>
          <a:xfrm>
            <a:off x="5592417" y="2475099"/>
            <a:ext cx="6188765" cy="569843"/>
          </a:xfrm>
          <a:prstGeom prst="wedgeRectCallout">
            <a:avLst>
              <a:gd name="adj1" fmla="val -20618"/>
              <a:gd name="adj2" fmla="val -166428"/>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1902325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04388"/>
            <a:ext cx="8229600" cy="436466"/>
          </a:xfrm>
        </p:spPr>
        <p:txBody>
          <a:bodyPr>
            <a:noAutofit/>
          </a:bodyPr>
          <a:lstStyle/>
          <a:p>
            <a:r>
              <a:rPr lang="uk-UA" sz="2800" dirty="0"/>
              <a:t>Ключові терміни та визначення</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12</a:t>
            </a:fld>
            <a:endParaRPr lang="en-US" altLang="uk-UA" sz="1400" dirty="0"/>
          </a:p>
        </p:txBody>
      </p:sp>
      <p:sp>
        <p:nvSpPr>
          <p:cNvPr id="4" name="Объект 3">
            <a:extLst>
              <a:ext uri="{FF2B5EF4-FFF2-40B4-BE49-F238E27FC236}">
                <a16:creationId xmlns:a16="http://schemas.microsoft.com/office/drawing/2014/main" id="{F7A0EE35-746E-47DC-B436-A308BCF3DA7E}"/>
              </a:ext>
            </a:extLst>
          </p:cNvPr>
          <p:cNvSpPr>
            <a:spLocks noGrp="1"/>
          </p:cNvSpPr>
          <p:nvPr>
            <p:ph idx="1"/>
          </p:nvPr>
        </p:nvSpPr>
        <p:spPr>
          <a:xfrm>
            <a:off x="361915" y="662610"/>
            <a:ext cx="11635408" cy="5936974"/>
          </a:xfrm>
        </p:spPr>
        <p:txBody>
          <a:bodyPr>
            <a:normAutofit/>
          </a:bodyPr>
          <a:lstStyle/>
          <a:p>
            <a:r>
              <a:rPr lang="uk-UA" sz="2400" dirty="0"/>
              <a:t> </a:t>
            </a:r>
            <a:r>
              <a:rPr lang="uk-UA" sz="2400" b="1" i="1" dirty="0"/>
              <a:t>План господарювання (</a:t>
            </a:r>
            <a:r>
              <a:rPr lang="uk-UA" sz="2400" b="1" i="1" dirty="0" err="1"/>
              <a:t>Management</a:t>
            </a:r>
            <a:r>
              <a:rPr lang="uk-UA" sz="2400" b="1" i="1" dirty="0"/>
              <a:t> </a:t>
            </a:r>
            <a:r>
              <a:rPr lang="uk-UA" sz="2400" b="1" i="1" dirty="0" err="1"/>
              <a:t>plan</a:t>
            </a:r>
            <a:r>
              <a:rPr lang="uk-UA" sz="2400" b="1" i="1" dirty="0"/>
              <a:t>)</a:t>
            </a:r>
            <a:endParaRPr lang="ru-UA" sz="2400" b="1" i="1" dirty="0"/>
          </a:p>
          <a:p>
            <a:r>
              <a:rPr lang="uk-UA" sz="2000" dirty="0"/>
              <a:t>Задокументована інформація, яка визначає цілі, заходи і механізми контролю щодо управління ресурсами і послугами екосистем на певний часовий період. </a:t>
            </a:r>
            <a:endParaRPr lang="ru-UA" sz="2000" dirty="0"/>
          </a:p>
          <a:p>
            <a:r>
              <a:rPr lang="uk-UA" sz="2000" dirty="0"/>
              <a:t>Примітка 1. Матеріали лісовпорядкування є невід'ємною (проте не єдиною) частиною плану господарювання, обов'язковою для ведення лісового господарства, стратегічного планування і прогнозування використання лісових ресурсів. </a:t>
            </a:r>
            <a:endParaRPr lang="ru-UA" sz="2000" dirty="0"/>
          </a:p>
          <a:p>
            <a:r>
              <a:rPr lang="uk-UA" sz="2000" dirty="0"/>
              <a:t>Примітка 2. Складовими плану господарювання є також тактичний (річний виробничо-фінансовий) і оперативні (квартальні, місячні) плани. </a:t>
            </a:r>
            <a:endParaRPr lang="ru-UA" sz="2000" dirty="0"/>
          </a:p>
          <a:p>
            <a:r>
              <a:rPr lang="de-DE" sz="2400" b="1" i="1" dirty="0" err="1"/>
              <a:t>Стратегічний</a:t>
            </a:r>
            <a:r>
              <a:rPr lang="de-DE" sz="2400" b="1" i="1" dirty="0"/>
              <a:t> </a:t>
            </a:r>
            <a:r>
              <a:rPr lang="de-DE" sz="2400" b="1" i="1" dirty="0" err="1"/>
              <a:t>план</a:t>
            </a:r>
            <a:r>
              <a:rPr lang="de-DE" sz="2400" b="1" i="1" dirty="0"/>
              <a:t> (Strategic plan) </a:t>
            </a:r>
            <a:endParaRPr lang="ru-UA" sz="2400" b="1" i="1" dirty="0"/>
          </a:p>
          <a:p>
            <a:r>
              <a:rPr lang="de-DE" sz="2000" dirty="0" err="1"/>
              <a:t>Документ</a:t>
            </a:r>
            <a:r>
              <a:rPr lang="de-DE" sz="2000" dirty="0"/>
              <a:t> </a:t>
            </a:r>
            <a:r>
              <a:rPr lang="de-DE" sz="2000" dirty="0" err="1"/>
              <a:t>чи</a:t>
            </a:r>
            <a:r>
              <a:rPr lang="de-DE" sz="2000" dirty="0"/>
              <a:t> </a:t>
            </a:r>
            <a:r>
              <a:rPr lang="de-DE" sz="2000" dirty="0" err="1"/>
              <a:t>сукупність</a:t>
            </a:r>
            <a:r>
              <a:rPr lang="de-DE" sz="2000" dirty="0"/>
              <a:t> </a:t>
            </a:r>
            <a:r>
              <a:rPr lang="de-DE" sz="2000" dirty="0" err="1"/>
              <a:t>взаємопов'язаних</a:t>
            </a:r>
            <a:r>
              <a:rPr lang="de-DE" sz="2000" dirty="0"/>
              <a:t> </a:t>
            </a:r>
            <a:r>
              <a:rPr lang="de-DE" sz="2000" dirty="0" err="1"/>
              <a:t>документів</a:t>
            </a:r>
            <a:r>
              <a:rPr lang="de-DE" sz="2000" dirty="0"/>
              <a:t>, у </a:t>
            </a:r>
            <a:r>
              <a:rPr lang="de-DE" sz="2000" dirty="0" err="1"/>
              <a:t>яких</a:t>
            </a:r>
            <a:r>
              <a:rPr lang="de-DE" sz="2000" dirty="0"/>
              <a:t> </a:t>
            </a:r>
            <a:r>
              <a:rPr lang="de-DE" sz="2000" dirty="0" err="1"/>
              <a:t>визначено</a:t>
            </a:r>
            <a:r>
              <a:rPr lang="de-DE" sz="2000" dirty="0"/>
              <a:t> </a:t>
            </a:r>
            <a:r>
              <a:rPr lang="de-DE" sz="2000" dirty="0" err="1"/>
              <a:t>узгоджені</a:t>
            </a:r>
            <a:r>
              <a:rPr lang="de-DE" sz="2000" dirty="0"/>
              <a:t> з </a:t>
            </a:r>
            <a:r>
              <a:rPr lang="de-DE" sz="2000" dirty="0" err="1"/>
              <a:t>ресурсами</a:t>
            </a:r>
            <a:r>
              <a:rPr lang="de-DE" sz="2000" dirty="0"/>
              <a:t> </a:t>
            </a:r>
            <a:r>
              <a:rPr lang="de-DE" sz="2000" dirty="0" err="1"/>
              <a:t>цілі</a:t>
            </a:r>
            <a:r>
              <a:rPr lang="de-DE" sz="2000" dirty="0"/>
              <a:t>, </a:t>
            </a:r>
            <a:r>
              <a:rPr lang="de-DE" sz="2000" dirty="0" err="1"/>
              <a:t>пріоритети</a:t>
            </a:r>
            <a:r>
              <a:rPr lang="de-DE" sz="2000" dirty="0"/>
              <a:t> </a:t>
            </a:r>
            <a:r>
              <a:rPr lang="de-DE" sz="2000" dirty="0" err="1"/>
              <a:t>та</a:t>
            </a:r>
            <a:r>
              <a:rPr lang="de-DE" sz="2000" dirty="0"/>
              <a:t> </a:t>
            </a:r>
            <a:r>
              <a:rPr lang="de-DE" sz="2000" dirty="0" err="1"/>
              <a:t>очікувані</a:t>
            </a:r>
            <a:r>
              <a:rPr lang="de-DE" sz="2000" dirty="0"/>
              <a:t> </a:t>
            </a:r>
            <a:r>
              <a:rPr lang="de-DE" sz="2000" dirty="0" err="1"/>
              <a:t>результати</a:t>
            </a:r>
            <a:r>
              <a:rPr lang="uk-UA" sz="2000" dirty="0"/>
              <a:t>.</a:t>
            </a:r>
            <a:endParaRPr lang="ru-UA" sz="2000" dirty="0"/>
          </a:p>
          <a:p>
            <a:r>
              <a:rPr lang="uk-UA" sz="2000" dirty="0"/>
              <a:t>Примітка 1. Стратегічне планування лісогосподарського підприємства базується на матеріалах лісовпорядкування. </a:t>
            </a:r>
            <a:endParaRPr lang="ru-UA" sz="2000" dirty="0"/>
          </a:p>
          <a:p>
            <a:endParaRPr lang="ru-UA" dirty="0"/>
          </a:p>
        </p:txBody>
      </p:sp>
      <p:sp>
        <p:nvSpPr>
          <p:cNvPr id="7" name="Облачко с текстом: прямоугольное 6">
            <a:extLst>
              <a:ext uri="{FF2B5EF4-FFF2-40B4-BE49-F238E27FC236}">
                <a16:creationId xmlns:a16="http://schemas.microsoft.com/office/drawing/2014/main" id="{EDC2DDF7-7F48-4AC0-8B96-7F5125942EFC}"/>
              </a:ext>
            </a:extLst>
          </p:cNvPr>
          <p:cNvSpPr/>
          <p:nvPr/>
        </p:nvSpPr>
        <p:spPr>
          <a:xfrm>
            <a:off x="6131551" y="5676237"/>
            <a:ext cx="5601562" cy="365125"/>
          </a:xfrm>
          <a:prstGeom prst="wedgeRectCallout">
            <a:avLst>
              <a:gd name="adj1" fmla="val -80201"/>
              <a:gd name="adj2" fmla="val -131623"/>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
        <p:nvSpPr>
          <p:cNvPr id="6" name="Облачко с текстом: прямоугольное 5">
            <a:extLst>
              <a:ext uri="{FF2B5EF4-FFF2-40B4-BE49-F238E27FC236}">
                <a16:creationId xmlns:a16="http://schemas.microsoft.com/office/drawing/2014/main" id="{5460F071-F848-4D71-A828-4ECAF678F457}"/>
              </a:ext>
            </a:extLst>
          </p:cNvPr>
          <p:cNvSpPr/>
          <p:nvPr/>
        </p:nvSpPr>
        <p:spPr>
          <a:xfrm>
            <a:off x="6096000" y="5676237"/>
            <a:ext cx="5601562" cy="365125"/>
          </a:xfrm>
          <a:prstGeom prst="wedgeRectCallout">
            <a:avLst>
              <a:gd name="adj1" fmla="val -80201"/>
              <a:gd name="adj2" fmla="val -131623"/>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1651306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49854"/>
            <a:ext cx="8229600" cy="603318"/>
          </a:xfrm>
        </p:spPr>
        <p:txBody>
          <a:bodyPr>
            <a:normAutofit/>
          </a:bodyPr>
          <a:lstStyle/>
          <a:p>
            <a:r>
              <a:rPr lang="uk-UA" sz="2800" dirty="0"/>
              <a:t>Основні розділи </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13</a:t>
            </a:fld>
            <a:endParaRPr lang="en-US" altLang="uk-UA" sz="1400" dirty="0"/>
          </a:p>
        </p:txBody>
      </p:sp>
      <p:graphicFrame>
        <p:nvGraphicFramePr>
          <p:cNvPr id="9" name="Объект 7">
            <a:extLst>
              <a:ext uri="{FF2B5EF4-FFF2-40B4-BE49-F238E27FC236}">
                <a16:creationId xmlns:a16="http://schemas.microsoft.com/office/drawing/2014/main" id="{A98D47D8-8BC4-4878-AF84-105350186B62}"/>
              </a:ext>
            </a:extLst>
          </p:cNvPr>
          <p:cNvGraphicFramePr>
            <a:graphicFrameLocks noGrp="1"/>
          </p:cNvGraphicFramePr>
          <p:nvPr>
            <p:ph idx="1"/>
            <p:extLst>
              <p:ext uri="{D42A27DB-BD31-4B8C-83A1-F6EECF244321}">
                <p14:modId xmlns:p14="http://schemas.microsoft.com/office/powerpoint/2010/main" val="3693274297"/>
              </p:ext>
            </p:extLst>
          </p:nvPr>
        </p:nvGraphicFramePr>
        <p:xfrm>
          <a:off x="672489" y="878218"/>
          <a:ext cx="7918174" cy="3547875"/>
        </p:xfrm>
        <a:graphic>
          <a:graphicData uri="http://schemas.openxmlformats.org/drawingml/2006/table">
            <a:tbl>
              <a:tblPr firstRow="1" firstCol="1" bandRow="1">
                <a:tableStyleId>{69C7853C-536D-4A76-A0AE-DD22124D55A5}</a:tableStyleId>
              </a:tblPr>
              <a:tblGrid>
                <a:gridCol w="7918174">
                  <a:extLst>
                    <a:ext uri="{9D8B030D-6E8A-4147-A177-3AD203B41FA5}">
                      <a16:colId xmlns:a16="http://schemas.microsoft.com/office/drawing/2014/main" val="2046903755"/>
                    </a:ext>
                  </a:extLst>
                </a:gridCol>
              </a:tblGrid>
              <a:tr h="512065">
                <a:tc>
                  <a:txBody>
                    <a:bodyPr/>
                    <a:lstStyle/>
                    <a:p>
                      <a:pPr marL="71755">
                        <a:spcBef>
                          <a:spcPts val="600"/>
                        </a:spcBef>
                        <a:spcAft>
                          <a:spcPts val="0"/>
                        </a:spcAft>
                        <a:tabLst>
                          <a:tab pos="5340985" algn="r"/>
                        </a:tabLst>
                      </a:pPr>
                      <a:r>
                        <a:rPr lang="ru-RU" sz="2800" b="1" dirty="0">
                          <a:effectLst/>
                          <a:latin typeface="+mn-lt"/>
                        </a:rPr>
                        <a:t>4. Контекст </a:t>
                      </a:r>
                      <a:r>
                        <a:rPr lang="ru-RU" sz="2800" b="1" dirty="0" err="1">
                          <a:effectLst/>
                          <a:latin typeface="+mn-lt"/>
                        </a:rPr>
                        <a:t>національного</a:t>
                      </a:r>
                      <a:r>
                        <a:rPr lang="ru-RU" sz="2800" b="1" dirty="0">
                          <a:effectLst/>
                          <a:latin typeface="+mn-lt"/>
                        </a:rPr>
                        <a:t> стандарту та </a:t>
                      </a:r>
                      <a:r>
                        <a:rPr lang="ru-RU" sz="2800" b="1" dirty="0" err="1">
                          <a:effectLst/>
                          <a:latin typeface="+mn-lt"/>
                        </a:rPr>
                        <a:t>організації</a:t>
                      </a:r>
                      <a:r>
                        <a:rPr lang="ru-RU" sz="2800" b="1" dirty="0">
                          <a:effectLst/>
                          <a:latin typeface="+mn-lt"/>
                        </a:rPr>
                        <a:t>, </a:t>
                      </a:r>
                      <a:r>
                        <a:rPr lang="ru-RU" sz="2800" b="1" dirty="0" err="1">
                          <a:effectLst/>
                          <a:latin typeface="+mn-lt"/>
                        </a:rPr>
                        <a:t>що</a:t>
                      </a:r>
                      <a:r>
                        <a:rPr lang="ru-RU" sz="2800" b="1" dirty="0">
                          <a:effectLst/>
                          <a:latin typeface="+mn-lt"/>
                        </a:rPr>
                        <a:t> </a:t>
                      </a:r>
                      <a:r>
                        <a:rPr lang="ru-RU" sz="2800" b="1" dirty="0" err="1">
                          <a:effectLst/>
                          <a:latin typeface="+mn-lt"/>
                        </a:rPr>
                        <a:t>використовують</a:t>
                      </a:r>
                      <a:r>
                        <a:rPr lang="ru-RU" sz="2800" b="1" dirty="0">
                          <a:effectLst/>
                          <a:latin typeface="+mn-lt"/>
                        </a:rPr>
                        <a:t> стандарт, </a:t>
                      </a:r>
                      <a:r>
                        <a:rPr lang="ru-RU" sz="2800" b="1" dirty="0" err="1">
                          <a:effectLst/>
                          <a:latin typeface="+mn-lt"/>
                        </a:rPr>
                        <a:t>схвалений</a:t>
                      </a:r>
                      <a:r>
                        <a:rPr lang="ru-RU" sz="2800" b="1" dirty="0">
                          <a:effectLst/>
                          <a:latin typeface="+mn-lt"/>
                        </a:rPr>
                        <a:t> PEFC</a:t>
                      </a:r>
                      <a:endParaRPr lang="ru-UA" sz="2800" b="1"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1872625"/>
                  </a:ext>
                </a:extLst>
              </a:tr>
              <a:tr h="512065">
                <a:tc>
                  <a:txBody>
                    <a:bodyPr/>
                    <a:lstStyle/>
                    <a:p>
                      <a:pPr marL="71755">
                        <a:spcBef>
                          <a:spcPts val="600"/>
                        </a:spcBef>
                        <a:spcAft>
                          <a:spcPts val="0"/>
                        </a:spcAft>
                        <a:tabLst>
                          <a:tab pos="5340985" algn="r"/>
                        </a:tabLst>
                      </a:pPr>
                      <a:r>
                        <a:rPr lang="uk-UA" sz="2400" b="0" dirty="0">
                          <a:effectLst/>
                          <a:latin typeface="+mn-lt"/>
                          <a:ea typeface="Tahoma" panose="020B0604030504040204" pitchFamily="34" charset="0"/>
                          <a:cs typeface="Times New Roman" panose="02020603050405020304" pitchFamily="18" charset="0"/>
                        </a:rPr>
                        <a:t>4.1 Загальні положення</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24006092"/>
                  </a:ext>
                </a:extLst>
              </a:tr>
              <a:tr h="512065">
                <a:tc>
                  <a:txBody>
                    <a:bodyPr/>
                    <a:lstStyle/>
                    <a:p>
                      <a:pPr marL="71755">
                        <a:spcBef>
                          <a:spcPts val="600"/>
                        </a:spcBef>
                        <a:spcAft>
                          <a:spcPts val="0"/>
                        </a:spcAft>
                        <a:tabLst>
                          <a:tab pos="5340985" algn="r"/>
                        </a:tabLst>
                      </a:pPr>
                      <a:r>
                        <a:rPr lang="uk-UA" sz="2400" b="0" dirty="0">
                          <a:effectLst/>
                          <a:latin typeface="+mn-lt"/>
                          <a:ea typeface="Tahoma" panose="020B0604030504040204" pitchFamily="34" charset="0"/>
                          <a:cs typeface="Times New Roman" panose="02020603050405020304" pitchFamily="18" charset="0"/>
                        </a:rPr>
                        <a:t>4.2. </a:t>
                      </a:r>
                      <a:r>
                        <a:rPr lang="ru-RU" sz="2400" b="0" dirty="0" err="1">
                          <a:effectLst/>
                          <a:latin typeface="+mn-lt"/>
                          <a:ea typeface="Tahoma" panose="020B0604030504040204" pitchFamily="34" charset="0"/>
                          <a:cs typeface="Times New Roman" panose="02020603050405020304" pitchFamily="18" charset="0"/>
                        </a:rPr>
                        <a:t>Розуміння</a:t>
                      </a:r>
                      <a:r>
                        <a:rPr lang="ru-RU" sz="2400" b="0" dirty="0">
                          <a:effectLst/>
                          <a:latin typeface="+mn-lt"/>
                          <a:ea typeface="Tahoma" panose="020B0604030504040204" pitchFamily="34" charset="0"/>
                          <a:cs typeface="Times New Roman" panose="02020603050405020304" pitchFamily="18" charset="0"/>
                        </a:rPr>
                        <a:t> потреб і </a:t>
                      </a:r>
                      <a:r>
                        <a:rPr lang="ru-RU" sz="2400" b="0" dirty="0" err="1">
                          <a:effectLst/>
                          <a:latin typeface="+mn-lt"/>
                          <a:ea typeface="Tahoma" panose="020B0604030504040204" pitchFamily="34" charset="0"/>
                          <a:cs typeface="Times New Roman" panose="02020603050405020304" pitchFamily="18" charset="0"/>
                        </a:rPr>
                        <a:t>очікувань</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зацікавлених</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сторін</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37974070"/>
                  </a:ext>
                </a:extLst>
              </a:tr>
              <a:tr h="512065">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4.3 </a:t>
                      </a:r>
                      <a:r>
                        <a:rPr lang="ru-RU" sz="2400" b="0" dirty="0" err="1">
                          <a:effectLst/>
                          <a:latin typeface="+mn-lt"/>
                          <a:ea typeface="Tahoma" panose="020B0604030504040204" pitchFamily="34" charset="0"/>
                          <a:cs typeface="Times New Roman" panose="02020603050405020304" pitchFamily="18" charset="0"/>
                        </a:rPr>
                        <a:t>Визначення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області</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застосування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системи</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сталого</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лісоуправління</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8751322"/>
                  </a:ext>
                </a:extLst>
              </a:tr>
              <a:tr h="512065">
                <a:tc>
                  <a:txBody>
                    <a:bodyPr/>
                    <a:lstStyle/>
                    <a:p>
                      <a:pPr marL="71755" marR="0" lvl="0" indent="0" algn="l" defTabSz="457200" rtl="0" eaLnBrk="1" fontAlgn="auto" latinLnBrk="0" hangingPunct="1">
                        <a:lnSpc>
                          <a:spcPct val="100000"/>
                        </a:lnSpc>
                        <a:spcBef>
                          <a:spcPts val="600"/>
                        </a:spcBef>
                        <a:spcAft>
                          <a:spcPts val="0"/>
                        </a:spcAft>
                        <a:buClrTx/>
                        <a:buSzTx/>
                        <a:buFontTx/>
                        <a:buNone/>
                        <a:tabLst>
                          <a:tab pos="5340985" algn="r"/>
                        </a:tabLst>
                        <a:defRPr/>
                      </a:pPr>
                      <a:r>
                        <a:rPr lang="ru-RU" sz="2800" b="1" dirty="0">
                          <a:effectLst/>
                          <a:latin typeface="+mn-lt"/>
                        </a:rPr>
                        <a:t>5. </a:t>
                      </a:r>
                      <a:r>
                        <a:rPr lang="ru-RU" sz="2800" b="1" dirty="0" err="1">
                          <a:effectLst/>
                          <a:latin typeface="+mn-lt"/>
                        </a:rPr>
                        <a:t>Керівництво</a:t>
                      </a:r>
                      <a:r>
                        <a:rPr lang="ru-RU" sz="2800" b="1" dirty="0">
                          <a:effectLst/>
                          <a:latin typeface="+mn-lt"/>
                        </a:rPr>
                        <a:t> </a:t>
                      </a:r>
                      <a:endParaRPr lang="ru-UA" sz="2800" b="1"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27561126"/>
                  </a:ext>
                </a:extLst>
              </a:tr>
            </a:tbl>
          </a:graphicData>
        </a:graphic>
      </p:graphicFrame>
      <p:sp>
        <p:nvSpPr>
          <p:cNvPr id="6" name="Облачко с текстом: прямоугольное 5">
            <a:extLst>
              <a:ext uri="{FF2B5EF4-FFF2-40B4-BE49-F238E27FC236}">
                <a16:creationId xmlns:a16="http://schemas.microsoft.com/office/drawing/2014/main" id="{CB949923-7E03-4F39-AF75-5BB6C27860B6}"/>
              </a:ext>
            </a:extLst>
          </p:cNvPr>
          <p:cNvSpPr/>
          <p:nvPr/>
        </p:nvSpPr>
        <p:spPr>
          <a:xfrm>
            <a:off x="4982817" y="4876801"/>
            <a:ext cx="6188765" cy="1164562"/>
          </a:xfrm>
          <a:prstGeom prst="wedgeRectCallout">
            <a:avLst>
              <a:gd name="adj1" fmla="val -52738"/>
              <a:gd name="adj2" fmla="val -9984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Загальна побудова стандарту відповідає принципам </a:t>
            </a:r>
            <a:r>
              <a:rPr lang="ru-RU" sz="2400" dirty="0"/>
              <a:t>ISO</a:t>
            </a:r>
            <a:endParaRPr lang="ru-UA" sz="2400" dirty="0"/>
          </a:p>
        </p:txBody>
      </p:sp>
    </p:spTree>
    <p:extLst>
      <p:ext uri="{BB962C8B-B14F-4D97-AF65-F5344CB8AC3E}">
        <p14:creationId xmlns:p14="http://schemas.microsoft.com/office/powerpoint/2010/main" val="2965348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27276"/>
            <a:ext cx="8229600" cy="603318"/>
          </a:xfrm>
        </p:spPr>
        <p:txBody>
          <a:bodyPr>
            <a:normAutofit/>
          </a:bodyPr>
          <a:lstStyle/>
          <a:p>
            <a:r>
              <a:rPr lang="uk-UA" sz="2800" dirty="0"/>
              <a:t>Основні розділи </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14</a:t>
            </a:fld>
            <a:endParaRPr lang="en-US" altLang="uk-UA" sz="1400" dirty="0"/>
          </a:p>
        </p:txBody>
      </p:sp>
      <p:graphicFrame>
        <p:nvGraphicFramePr>
          <p:cNvPr id="8" name="Объект 7">
            <a:extLst>
              <a:ext uri="{FF2B5EF4-FFF2-40B4-BE49-F238E27FC236}">
                <a16:creationId xmlns:a16="http://schemas.microsoft.com/office/drawing/2014/main" id="{6BD49E72-C895-4F9D-B02D-85C3FFD2812C}"/>
              </a:ext>
            </a:extLst>
          </p:cNvPr>
          <p:cNvGraphicFramePr>
            <a:graphicFrameLocks noGrp="1"/>
          </p:cNvGraphicFramePr>
          <p:nvPr>
            <p:ph idx="1"/>
            <p:extLst>
              <p:ext uri="{D42A27DB-BD31-4B8C-83A1-F6EECF244321}">
                <p14:modId xmlns:p14="http://schemas.microsoft.com/office/powerpoint/2010/main" val="2605594342"/>
              </p:ext>
            </p:extLst>
          </p:nvPr>
        </p:nvGraphicFramePr>
        <p:xfrm>
          <a:off x="861473" y="844334"/>
          <a:ext cx="9634249" cy="5367370"/>
        </p:xfrm>
        <a:graphic>
          <a:graphicData uri="http://schemas.openxmlformats.org/drawingml/2006/table">
            <a:tbl>
              <a:tblPr firstRow="1" firstCol="1" bandRow="1">
                <a:tableStyleId>{69C7853C-536D-4A76-A0AE-DD22124D55A5}</a:tableStyleId>
              </a:tblPr>
              <a:tblGrid>
                <a:gridCol w="9634249">
                  <a:extLst>
                    <a:ext uri="{9D8B030D-6E8A-4147-A177-3AD203B41FA5}">
                      <a16:colId xmlns:a16="http://schemas.microsoft.com/office/drawing/2014/main" val="2046903755"/>
                    </a:ext>
                  </a:extLst>
                </a:gridCol>
              </a:tblGrid>
              <a:tr h="536737">
                <a:tc>
                  <a:txBody>
                    <a:bodyPr/>
                    <a:lstStyle/>
                    <a:p>
                      <a:pPr marL="71755">
                        <a:spcBef>
                          <a:spcPts val="600"/>
                        </a:spcBef>
                        <a:spcAft>
                          <a:spcPts val="0"/>
                        </a:spcAft>
                        <a:tabLst>
                          <a:tab pos="5340985" algn="r"/>
                        </a:tabLst>
                      </a:pPr>
                      <a:r>
                        <a:rPr lang="ru-RU" sz="2800" b="1" dirty="0">
                          <a:effectLst/>
                          <a:latin typeface="+mn-lt"/>
                        </a:rPr>
                        <a:t>6. </a:t>
                      </a:r>
                      <a:r>
                        <a:rPr lang="ru-RU" sz="2800" b="1" dirty="0" err="1">
                          <a:effectLst/>
                          <a:latin typeface="+mn-lt"/>
                        </a:rPr>
                        <a:t>Планування</a:t>
                      </a:r>
                      <a:r>
                        <a:rPr lang="ru-RU" sz="2800" b="1" dirty="0">
                          <a:effectLst/>
                          <a:latin typeface="+mn-lt"/>
                        </a:rPr>
                        <a:t> </a:t>
                      </a:r>
                      <a:endParaRPr lang="ru-UA" sz="2800" b="1"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37974070"/>
                  </a:ext>
                </a:extLst>
              </a:tr>
              <a:tr h="536737">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6.1 </a:t>
                      </a:r>
                      <a:r>
                        <a:rPr lang="ru-RU" sz="2400" b="0" dirty="0" err="1">
                          <a:effectLst/>
                          <a:latin typeface="+mn-lt"/>
                          <a:ea typeface="Tahoma" panose="020B0604030504040204" pitchFamily="34" charset="0"/>
                          <a:cs typeface="Times New Roman" panose="02020603050405020304" pitchFamily="18" charset="0"/>
                        </a:rPr>
                        <a:t>Дії</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що</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вживаються</a:t>
                      </a:r>
                      <a:r>
                        <a:rPr lang="ru-RU" sz="2400" b="0" dirty="0">
                          <a:effectLst/>
                          <a:latin typeface="+mn-lt"/>
                          <a:ea typeface="Tahoma" panose="020B0604030504040204" pitchFamily="34" charset="0"/>
                          <a:cs typeface="Times New Roman" panose="02020603050405020304" pitchFamily="18" charset="0"/>
                        </a:rPr>
                        <a:t> для </a:t>
                      </a:r>
                      <a:r>
                        <a:rPr lang="ru-RU" sz="2400" b="0" dirty="0" err="1">
                          <a:effectLst/>
                          <a:latin typeface="+mn-lt"/>
                          <a:ea typeface="Tahoma" panose="020B0604030504040204" pitchFamily="34" charset="0"/>
                          <a:cs typeface="Times New Roman" panose="02020603050405020304" pitchFamily="18" charset="0"/>
                        </a:rPr>
                        <a:t>визначення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ризиків</a:t>
                      </a:r>
                      <a:r>
                        <a:rPr lang="ru-RU" sz="2400" b="0" dirty="0">
                          <a:effectLst/>
                          <a:latin typeface="+mn-lt"/>
                          <a:ea typeface="Tahoma" panose="020B0604030504040204" pitchFamily="34" charset="0"/>
                          <a:cs typeface="Times New Roman" panose="02020603050405020304" pitchFamily="18" charset="0"/>
                        </a:rPr>
                        <a:t> і </a:t>
                      </a:r>
                      <a:r>
                        <a:rPr lang="ru-RU" sz="2400" b="0" dirty="0" err="1">
                          <a:effectLst/>
                          <a:latin typeface="+mn-lt"/>
                          <a:ea typeface="Tahoma" panose="020B0604030504040204" pitchFamily="34" charset="0"/>
                          <a:cs typeface="Times New Roman" panose="02020603050405020304" pitchFamily="18" charset="0"/>
                        </a:rPr>
                        <a:t>можливостей</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8751322"/>
                  </a:ext>
                </a:extLst>
              </a:tr>
              <a:tr h="536737">
                <a:tc>
                  <a:txBody>
                    <a:bodyPr/>
                    <a:lstStyle/>
                    <a:p>
                      <a:pPr marL="71755">
                        <a:spcBef>
                          <a:spcPts val="600"/>
                        </a:spcBef>
                        <a:spcAft>
                          <a:spcPts val="0"/>
                        </a:spcAft>
                        <a:tabLst>
                          <a:tab pos="5340985" algn="r"/>
                        </a:tabLst>
                      </a:pPr>
                      <a:r>
                        <a:rPr lang="uk-UA" sz="2400" b="0" dirty="0">
                          <a:effectLst/>
                          <a:latin typeface="+mn-lt"/>
                          <a:ea typeface="Tahoma" panose="020B0604030504040204" pitchFamily="34" charset="0"/>
                          <a:cs typeface="Times New Roman" panose="02020603050405020304" pitchFamily="18" charset="0"/>
                        </a:rPr>
                        <a:t>6.2 План лісоуправління</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27561126"/>
                  </a:ext>
                </a:extLst>
              </a:tr>
              <a:tr h="536737">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6.3 </a:t>
                      </a:r>
                      <a:r>
                        <a:rPr lang="ru-RU" sz="2400" b="0" dirty="0" err="1">
                          <a:effectLst/>
                          <a:latin typeface="+mn-lt"/>
                          <a:ea typeface="Tahoma" panose="020B0604030504040204" pitchFamily="34" charset="0"/>
                          <a:cs typeface="Times New Roman" panose="02020603050405020304" pitchFamily="18" charset="0"/>
                        </a:rPr>
                        <a:t>Нормативні</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вимоги</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2333561"/>
                  </a:ext>
                </a:extLst>
              </a:tr>
              <a:tr h="536737">
                <a:tc>
                  <a:txBody>
                    <a:bodyPr/>
                    <a:lstStyle/>
                    <a:p>
                      <a:pPr marL="71755">
                        <a:spcBef>
                          <a:spcPts val="600"/>
                        </a:spcBef>
                        <a:spcAft>
                          <a:spcPts val="0"/>
                        </a:spcAft>
                        <a:tabLst>
                          <a:tab pos="5340985" algn="r"/>
                        </a:tabLst>
                      </a:pPr>
                      <a:r>
                        <a:rPr lang="ru-RU" sz="2800" b="1" dirty="0">
                          <a:effectLst/>
                          <a:latin typeface="+mn-lt"/>
                          <a:ea typeface="Tahoma" panose="020B0604030504040204" pitchFamily="34" charset="0"/>
                          <a:cs typeface="Times New Roman" panose="02020603050405020304" pitchFamily="18" charset="0"/>
                        </a:rPr>
                        <a:t>7. </a:t>
                      </a:r>
                      <a:r>
                        <a:rPr lang="ru-RU" sz="2800" b="1" dirty="0" err="1">
                          <a:effectLst/>
                          <a:latin typeface="+mn-lt"/>
                          <a:ea typeface="Tahoma" panose="020B0604030504040204" pitchFamily="34" charset="0"/>
                          <a:cs typeface="Times New Roman" panose="02020603050405020304" pitchFamily="18" charset="0"/>
                        </a:rPr>
                        <a:t>Підтримка</a:t>
                      </a:r>
                      <a:endParaRPr lang="ru-UA" sz="2800" b="1"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83737979"/>
                  </a:ext>
                </a:extLst>
              </a:tr>
              <a:tr h="536737">
                <a:tc>
                  <a:txBody>
                    <a:bodyPr/>
                    <a:lstStyle/>
                    <a:p>
                      <a:pPr marL="71755" marR="0" lvl="0" indent="0" algn="l" defTabSz="457200" rtl="0" eaLnBrk="1" fontAlgn="auto" latinLnBrk="0" hangingPunct="1">
                        <a:lnSpc>
                          <a:spcPct val="100000"/>
                        </a:lnSpc>
                        <a:spcBef>
                          <a:spcPts val="600"/>
                        </a:spcBef>
                        <a:spcAft>
                          <a:spcPts val="0"/>
                        </a:spcAft>
                        <a:buClrTx/>
                        <a:buSzTx/>
                        <a:buFontTx/>
                        <a:buNone/>
                        <a:tabLst>
                          <a:tab pos="5340985" algn="r"/>
                        </a:tabLst>
                        <a:defRPr/>
                      </a:pPr>
                      <a:r>
                        <a:rPr lang="ru-RU" sz="2400" b="0" dirty="0">
                          <a:effectLst/>
                          <a:latin typeface="+mn-lt"/>
                          <a:ea typeface="Tahoma" panose="020B0604030504040204" pitchFamily="34" charset="0"/>
                          <a:cs typeface="Times New Roman" panose="02020603050405020304" pitchFamily="18" charset="0"/>
                        </a:rPr>
                        <a:t>7.1 </a:t>
                      </a:r>
                      <a:r>
                        <a:rPr lang="ru-RU" sz="2400" b="0" dirty="0" err="1">
                          <a:effectLst/>
                          <a:latin typeface="+mn-lt"/>
                          <a:ea typeface="Tahoma" panose="020B0604030504040204" pitchFamily="34" charset="0"/>
                          <a:cs typeface="Times New Roman" panose="02020603050405020304" pitchFamily="18" charset="0"/>
                        </a:rPr>
                        <a:t>Ресурси</a:t>
                      </a:r>
                      <a:endParaRPr lang="ru-RU"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64275744"/>
                  </a:ext>
                </a:extLst>
              </a:tr>
              <a:tr h="536737">
                <a:tc>
                  <a:txBody>
                    <a:bodyPr/>
                    <a:lstStyle/>
                    <a:p>
                      <a:pPr marL="71755" marR="0" lvl="0" indent="0" algn="l" defTabSz="457200" rtl="0" eaLnBrk="1" fontAlgn="auto" latinLnBrk="0" hangingPunct="1">
                        <a:lnSpc>
                          <a:spcPct val="100000"/>
                        </a:lnSpc>
                        <a:spcBef>
                          <a:spcPts val="600"/>
                        </a:spcBef>
                        <a:spcAft>
                          <a:spcPts val="0"/>
                        </a:spcAft>
                        <a:buClrTx/>
                        <a:buSzTx/>
                        <a:buFontTx/>
                        <a:buNone/>
                        <a:tabLst>
                          <a:tab pos="5340985" algn="r"/>
                        </a:tabLst>
                        <a:defRPr/>
                      </a:pPr>
                      <a:r>
                        <a:rPr lang="ru-RU" sz="2400" b="0" dirty="0">
                          <a:effectLst/>
                          <a:latin typeface="+mn-lt"/>
                          <a:ea typeface="Tahoma" panose="020B0604030504040204" pitchFamily="34" charset="0"/>
                          <a:cs typeface="Times New Roman" panose="02020603050405020304" pitchFamily="18" charset="0"/>
                        </a:rPr>
                        <a:t>7.2 </a:t>
                      </a:r>
                      <a:r>
                        <a:rPr lang="ru-RU" sz="2400" b="0" dirty="0" err="1">
                          <a:effectLst/>
                          <a:latin typeface="+mn-lt"/>
                          <a:ea typeface="Tahoma" panose="020B0604030504040204" pitchFamily="34" charset="0"/>
                          <a:cs typeface="Times New Roman" panose="02020603050405020304" pitchFamily="18" charset="0"/>
                        </a:rPr>
                        <a:t>Компетентність</a:t>
                      </a:r>
                      <a:endParaRPr lang="ru-RU"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6413486"/>
                  </a:ext>
                </a:extLst>
              </a:tr>
              <a:tr h="536737">
                <a:tc>
                  <a:txBody>
                    <a:bodyPr/>
                    <a:lstStyle/>
                    <a:p>
                      <a:pPr marL="71755" marR="0" lvl="0" indent="0" algn="l" defTabSz="457200" rtl="0" eaLnBrk="1" fontAlgn="auto" latinLnBrk="0" hangingPunct="1">
                        <a:lnSpc>
                          <a:spcPct val="100000"/>
                        </a:lnSpc>
                        <a:spcBef>
                          <a:spcPts val="600"/>
                        </a:spcBef>
                        <a:spcAft>
                          <a:spcPts val="0"/>
                        </a:spcAft>
                        <a:buClrTx/>
                        <a:buSzTx/>
                        <a:buFontTx/>
                        <a:buNone/>
                        <a:tabLst>
                          <a:tab pos="5340985" algn="r"/>
                        </a:tabLst>
                        <a:defRPr/>
                      </a:pPr>
                      <a:r>
                        <a:rPr lang="ru-RU" sz="2400" b="0" dirty="0">
                          <a:effectLst/>
                          <a:latin typeface="+mn-lt"/>
                          <a:ea typeface="Tahoma" panose="020B0604030504040204" pitchFamily="34" charset="0"/>
                          <a:cs typeface="Times New Roman" panose="02020603050405020304" pitchFamily="18" charset="0"/>
                        </a:rPr>
                        <a:t>7.3 </a:t>
                      </a:r>
                      <a:r>
                        <a:rPr lang="ru-RU" sz="2400" b="0" dirty="0" err="1">
                          <a:effectLst/>
                          <a:latin typeface="+mn-lt"/>
                          <a:ea typeface="Tahoma" panose="020B0604030504040204" pitchFamily="34" charset="0"/>
                          <a:cs typeface="Times New Roman" panose="02020603050405020304" pitchFamily="18" charset="0"/>
                        </a:rPr>
                        <a:t>Взаємодія</a:t>
                      </a:r>
                      <a:endParaRPr lang="ru-RU"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23735199"/>
                  </a:ext>
                </a:extLst>
              </a:tr>
              <a:tr h="536737">
                <a:tc>
                  <a:txBody>
                    <a:bodyPr/>
                    <a:lstStyle/>
                    <a:p>
                      <a:pPr marL="71755" marR="0" lvl="0" indent="0" algn="l" defTabSz="457200" rtl="0" eaLnBrk="1" fontAlgn="auto" latinLnBrk="0" hangingPunct="1">
                        <a:lnSpc>
                          <a:spcPct val="100000"/>
                        </a:lnSpc>
                        <a:spcBef>
                          <a:spcPts val="600"/>
                        </a:spcBef>
                        <a:spcAft>
                          <a:spcPts val="0"/>
                        </a:spcAft>
                        <a:buClrTx/>
                        <a:buSzTx/>
                        <a:buFontTx/>
                        <a:buNone/>
                        <a:tabLst>
                          <a:tab pos="5340985" algn="r"/>
                        </a:tabLst>
                        <a:defRPr/>
                      </a:pPr>
                      <a:r>
                        <a:rPr lang="ru-RU" sz="2400" b="0" dirty="0">
                          <a:effectLst/>
                          <a:latin typeface="+mn-lt"/>
                          <a:ea typeface="Tahoma" panose="020B0604030504040204" pitchFamily="34" charset="0"/>
                          <a:cs typeface="Times New Roman" panose="02020603050405020304" pitchFamily="18" charset="0"/>
                        </a:rPr>
                        <a:t>7.4 </a:t>
                      </a:r>
                      <a:r>
                        <a:rPr lang="ru-RU" sz="2400" b="0" dirty="0" err="1">
                          <a:effectLst/>
                          <a:latin typeface="+mn-lt"/>
                          <a:ea typeface="Tahoma" panose="020B0604030504040204" pitchFamily="34" charset="0"/>
                          <a:cs typeface="Times New Roman" panose="02020603050405020304" pitchFamily="18" charset="0"/>
                        </a:rPr>
                        <a:t>Скарги</a:t>
                      </a:r>
                      <a:endParaRPr lang="ru-RU"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01098283"/>
                  </a:ext>
                </a:extLst>
              </a:tr>
              <a:tr h="536737">
                <a:tc>
                  <a:txBody>
                    <a:bodyPr/>
                    <a:lstStyle/>
                    <a:p>
                      <a:pPr marL="71755" marR="0" lvl="0" indent="0" algn="l" defTabSz="457200" rtl="0" eaLnBrk="1" fontAlgn="auto" latinLnBrk="0" hangingPunct="1">
                        <a:lnSpc>
                          <a:spcPct val="100000"/>
                        </a:lnSpc>
                        <a:spcBef>
                          <a:spcPts val="600"/>
                        </a:spcBef>
                        <a:spcAft>
                          <a:spcPts val="0"/>
                        </a:spcAft>
                        <a:buClrTx/>
                        <a:buSzTx/>
                        <a:buFontTx/>
                        <a:buNone/>
                        <a:tabLst>
                          <a:tab pos="5340985" algn="r"/>
                        </a:tabLst>
                        <a:defRPr/>
                      </a:pPr>
                      <a:r>
                        <a:rPr lang="ru-RU" sz="2400" b="0" dirty="0">
                          <a:effectLst/>
                          <a:latin typeface="+mn-lt"/>
                          <a:ea typeface="Tahoma" panose="020B0604030504040204" pitchFamily="34" charset="0"/>
                          <a:cs typeface="Times New Roman" panose="02020603050405020304" pitchFamily="18" charset="0"/>
                        </a:rPr>
                        <a:t>7.5 </a:t>
                      </a:r>
                      <a:r>
                        <a:rPr lang="ru-RU" sz="2400" b="0" dirty="0" err="1">
                          <a:effectLst/>
                          <a:latin typeface="+mn-lt"/>
                          <a:ea typeface="Tahoma" panose="020B0604030504040204" pitchFamily="34" charset="0"/>
                          <a:cs typeface="Times New Roman" panose="02020603050405020304" pitchFamily="18" charset="0"/>
                        </a:rPr>
                        <a:t>Задокументована</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інформація</a:t>
                      </a:r>
                      <a:endParaRPr lang="ru-RU"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57457813"/>
                  </a:ext>
                </a:extLst>
              </a:tr>
            </a:tbl>
          </a:graphicData>
        </a:graphic>
      </p:graphicFrame>
    </p:spTree>
    <p:extLst>
      <p:ext uri="{BB962C8B-B14F-4D97-AF65-F5344CB8AC3E}">
        <p14:creationId xmlns:p14="http://schemas.microsoft.com/office/powerpoint/2010/main" val="192999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27276"/>
            <a:ext cx="8229600" cy="603318"/>
          </a:xfrm>
        </p:spPr>
        <p:txBody>
          <a:bodyPr>
            <a:normAutofit/>
          </a:bodyPr>
          <a:lstStyle/>
          <a:p>
            <a:r>
              <a:rPr lang="uk-UA" sz="2800" dirty="0"/>
              <a:t>Основні розділи </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15</a:t>
            </a:fld>
            <a:endParaRPr lang="en-US" altLang="uk-UA" sz="1400" dirty="0"/>
          </a:p>
        </p:txBody>
      </p:sp>
      <p:graphicFrame>
        <p:nvGraphicFramePr>
          <p:cNvPr id="8" name="Объект 7">
            <a:extLst>
              <a:ext uri="{FF2B5EF4-FFF2-40B4-BE49-F238E27FC236}">
                <a16:creationId xmlns:a16="http://schemas.microsoft.com/office/drawing/2014/main" id="{6BD49E72-C895-4F9D-B02D-85C3FFD2812C}"/>
              </a:ext>
            </a:extLst>
          </p:cNvPr>
          <p:cNvGraphicFramePr>
            <a:graphicFrameLocks noGrp="1"/>
          </p:cNvGraphicFramePr>
          <p:nvPr>
            <p:ph idx="1"/>
            <p:extLst>
              <p:ext uri="{D42A27DB-BD31-4B8C-83A1-F6EECF244321}">
                <p14:modId xmlns:p14="http://schemas.microsoft.com/office/powerpoint/2010/main" val="3053593343"/>
              </p:ext>
            </p:extLst>
          </p:nvPr>
        </p:nvGraphicFramePr>
        <p:xfrm>
          <a:off x="576469" y="679310"/>
          <a:ext cx="10939670" cy="5893644"/>
        </p:xfrm>
        <a:graphic>
          <a:graphicData uri="http://schemas.openxmlformats.org/drawingml/2006/table">
            <a:tbl>
              <a:tblPr firstRow="1" firstCol="1" bandRow="1">
                <a:tableStyleId>{69C7853C-536D-4A76-A0AE-DD22124D55A5}</a:tableStyleId>
              </a:tblPr>
              <a:tblGrid>
                <a:gridCol w="10939670">
                  <a:extLst>
                    <a:ext uri="{9D8B030D-6E8A-4147-A177-3AD203B41FA5}">
                      <a16:colId xmlns:a16="http://schemas.microsoft.com/office/drawing/2014/main" val="2046903755"/>
                    </a:ext>
                  </a:extLst>
                </a:gridCol>
              </a:tblGrid>
              <a:tr h="554618">
                <a:tc>
                  <a:txBody>
                    <a:bodyPr/>
                    <a:lstStyle/>
                    <a:p>
                      <a:pPr marL="71755">
                        <a:spcBef>
                          <a:spcPts val="600"/>
                        </a:spcBef>
                        <a:spcAft>
                          <a:spcPts val="0"/>
                        </a:spcAft>
                        <a:tabLst>
                          <a:tab pos="5340985" algn="r"/>
                        </a:tabLst>
                      </a:pPr>
                      <a:r>
                        <a:rPr lang="ru-RU" sz="2800" b="1" dirty="0">
                          <a:effectLst/>
                          <a:latin typeface="+mn-lt"/>
                        </a:rPr>
                        <a:t>8. Заходи </a:t>
                      </a:r>
                      <a:endParaRPr lang="ru-UA" sz="2800" b="1"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27561126"/>
                  </a:ext>
                </a:extLst>
              </a:tr>
              <a:tr h="870745">
                <a:tc>
                  <a:txBody>
                    <a:bodyPr/>
                    <a:lstStyle/>
                    <a:p>
                      <a:pPr marL="71755">
                        <a:spcBef>
                          <a:spcPts val="600"/>
                        </a:spcBef>
                        <a:spcAft>
                          <a:spcPts val="0"/>
                        </a:spcAft>
                        <a:tabLst>
                          <a:tab pos="5340985" algn="r"/>
                        </a:tabLst>
                      </a:pPr>
                      <a:r>
                        <a:rPr lang="ru-RU" sz="2400" b="1" i="1" dirty="0" err="1">
                          <a:effectLst/>
                          <a:latin typeface="+mn-lt"/>
                          <a:ea typeface="Tahoma" panose="020B0604030504040204" pitchFamily="34" charset="0"/>
                          <a:cs typeface="Times New Roman" panose="02020603050405020304" pitchFamily="18" charset="0"/>
                        </a:rPr>
                        <a:t>Критерій</a:t>
                      </a:r>
                      <a:r>
                        <a:rPr lang="ru-RU" sz="2400" b="1" i="1" dirty="0">
                          <a:effectLst/>
                          <a:latin typeface="+mn-lt"/>
                          <a:ea typeface="Tahoma" panose="020B0604030504040204" pitchFamily="34" charset="0"/>
                          <a:cs typeface="Times New Roman" panose="02020603050405020304" pitchFamily="18" charset="0"/>
                        </a:rPr>
                        <a:t> 1</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Підтримка</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або</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відповідне</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зміцнення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лісових</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ресурсів</a:t>
                      </a:r>
                      <a:r>
                        <a:rPr lang="ru-RU" sz="2400" b="0" dirty="0">
                          <a:effectLst/>
                          <a:latin typeface="+mn-lt"/>
                          <a:ea typeface="Tahoma" panose="020B0604030504040204" pitchFamily="34" charset="0"/>
                          <a:cs typeface="Times New Roman" panose="02020603050405020304" pitchFamily="18" charset="0"/>
                        </a:rPr>
                        <a:t> та </a:t>
                      </a:r>
                      <a:r>
                        <a:rPr lang="ru-RU" sz="2400" b="0" dirty="0" err="1">
                          <a:effectLst/>
                          <a:latin typeface="+mn-lt"/>
                          <a:ea typeface="Tahoma" panose="020B0604030504040204" pitchFamily="34" charset="0"/>
                          <a:cs typeface="Times New Roman" panose="02020603050405020304" pitchFamily="18" charset="0"/>
                        </a:rPr>
                        <a:t>їх</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внеску</a:t>
                      </a:r>
                      <a:r>
                        <a:rPr lang="ru-RU" sz="2400" b="0" dirty="0">
                          <a:effectLst/>
                          <a:latin typeface="+mn-lt"/>
                          <a:ea typeface="Tahoma" panose="020B0604030504040204" pitchFamily="34" charset="0"/>
                          <a:cs typeface="Times New Roman" panose="02020603050405020304" pitchFamily="18" charset="0"/>
                        </a:rPr>
                        <a:t> у </a:t>
                      </a:r>
                      <a:r>
                        <a:rPr lang="ru-RU" sz="2400" b="0" dirty="0" err="1">
                          <a:effectLst/>
                          <a:latin typeface="+mn-lt"/>
                          <a:ea typeface="Tahoma" panose="020B0604030504040204" pitchFamily="34" charset="0"/>
                          <a:cs typeface="Times New Roman" panose="02020603050405020304" pitchFamily="18" charset="0"/>
                        </a:rPr>
                        <a:t>світовий</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кругообіг</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вуглецю</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2333561"/>
                  </a:ext>
                </a:extLst>
              </a:tr>
              <a:tr h="554618">
                <a:tc>
                  <a:txBody>
                    <a:bodyPr/>
                    <a:lstStyle/>
                    <a:p>
                      <a:pPr marL="71755">
                        <a:spcBef>
                          <a:spcPts val="600"/>
                        </a:spcBef>
                        <a:spcAft>
                          <a:spcPts val="0"/>
                        </a:spcAft>
                        <a:tabLst>
                          <a:tab pos="5340985" algn="r"/>
                        </a:tabLst>
                      </a:pPr>
                      <a:r>
                        <a:rPr lang="ru-RU" sz="2400" b="1" i="1" dirty="0" err="1">
                          <a:effectLst/>
                          <a:latin typeface="+mn-lt"/>
                          <a:ea typeface="Tahoma" panose="020B0604030504040204" pitchFamily="34" charset="0"/>
                          <a:cs typeface="Times New Roman" panose="02020603050405020304" pitchFamily="18" charset="0"/>
                        </a:rPr>
                        <a:t>Критерій</a:t>
                      </a:r>
                      <a:r>
                        <a:rPr lang="ru-RU" sz="2400" b="1" i="1" dirty="0">
                          <a:effectLst/>
                          <a:latin typeface="+mn-lt"/>
                          <a:ea typeface="Tahoma" panose="020B0604030504040204" pitchFamily="34" charset="0"/>
                          <a:cs typeface="Times New Roman" panose="02020603050405020304" pitchFamily="18" charset="0"/>
                        </a:rPr>
                        <a:t> 2:</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Підтримка</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життєздатності</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лісової</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екосистеми</a:t>
                      </a:r>
                      <a:r>
                        <a:rPr lang="ru-RU" sz="2400" b="0" dirty="0">
                          <a:effectLst/>
                          <a:latin typeface="+mn-lt"/>
                          <a:ea typeface="Tahoma" panose="020B0604030504040204" pitchFamily="34" charset="0"/>
                          <a:cs typeface="Times New Roman" panose="02020603050405020304" pitchFamily="18" charset="0"/>
                        </a:rPr>
                        <a:t> </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83737979"/>
                  </a:ext>
                </a:extLst>
              </a:tr>
              <a:tr h="880773">
                <a:tc>
                  <a:txBody>
                    <a:bodyPr/>
                    <a:lstStyle/>
                    <a:p>
                      <a:pPr marL="71755">
                        <a:spcBef>
                          <a:spcPts val="600"/>
                        </a:spcBef>
                        <a:spcAft>
                          <a:spcPts val="0"/>
                        </a:spcAft>
                        <a:tabLst>
                          <a:tab pos="5340985" algn="r"/>
                        </a:tabLst>
                      </a:pPr>
                      <a:r>
                        <a:rPr lang="ru-RU" sz="2400" b="1" i="1" dirty="0" err="1">
                          <a:effectLst/>
                          <a:latin typeface="+mn-lt"/>
                          <a:ea typeface="Tahoma" panose="020B0604030504040204" pitchFamily="34" charset="0"/>
                          <a:cs typeface="Times New Roman" panose="02020603050405020304" pitchFamily="18" charset="0"/>
                        </a:rPr>
                        <a:t>Критерій</a:t>
                      </a:r>
                      <a:r>
                        <a:rPr lang="ru-RU" sz="2400" b="1" i="1" dirty="0">
                          <a:effectLst/>
                          <a:latin typeface="+mn-lt"/>
                          <a:ea typeface="Tahoma" panose="020B0604030504040204" pitchFamily="34" charset="0"/>
                          <a:cs typeface="Times New Roman" panose="02020603050405020304" pitchFamily="18" charset="0"/>
                        </a:rPr>
                        <a:t> 3:</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Підтримка</a:t>
                      </a:r>
                      <a:r>
                        <a:rPr lang="ru-RU" sz="2400" b="0" dirty="0">
                          <a:effectLst/>
                          <a:latin typeface="+mn-lt"/>
                          <a:ea typeface="Tahoma" panose="020B0604030504040204" pitchFamily="34" charset="0"/>
                          <a:cs typeface="Times New Roman" panose="02020603050405020304" pitchFamily="18" charset="0"/>
                        </a:rPr>
                        <a:t> і </a:t>
                      </a:r>
                      <a:r>
                        <a:rPr lang="ru-RU" sz="2400" b="0" dirty="0" err="1">
                          <a:effectLst/>
                          <a:latin typeface="+mn-lt"/>
                          <a:ea typeface="Tahoma" panose="020B0604030504040204" pitchFamily="34" charset="0"/>
                          <a:cs typeface="Times New Roman" panose="02020603050405020304" pitchFamily="18" charset="0"/>
                        </a:rPr>
                        <a:t>стимулювання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продуктивності</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лісів</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деревної</a:t>
                      </a:r>
                      <a:r>
                        <a:rPr lang="ru-RU" sz="2400" b="0" dirty="0">
                          <a:effectLst/>
                          <a:latin typeface="+mn-lt"/>
                          <a:ea typeface="Tahoma" panose="020B0604030504040204" pitchFamily="34" charset="0"/>
                          <a:cs typeface="Times New Roman" panose="02020603050405020304" pitchFamily="18" charset="0"/>
                        </a:rPr>
                        <a:t> та </a:t>
                      </a:r>
                      <a:r>
                        <a:rPr lang="ru-RU" sz="2400" b="0" dirty="0" err="1">
                          <a:effectLst/>
                          <a:latin typeface="+mn-lt"/>
                          <a:ea typeface="Tahoma" panose="020B0604030504040204" pitchFamily="34" charset="0"/>
                          <a:cs typeface="Times New Roman" panose="02020603050405020304" pitchFamily="18" charset="0"/>
                        </a:rPr>
                        <a:t>недеревної</a:t>
                      </a:r>
                      <a:r>
                        <a:rPr lang="ru-RU" sz="2400" b="0" dirty="0">
                          <a:effectLst/>
                          <a:latin typeface="+mn-lt"/>
                          <a:ea typeface="Tahoma" panose="020B0604030504040204" pitchFamily="34" charset="0"/>
                          <a:cs typeface="Times New Roman" panose="02020603050405020304" pitchFamily="18" charset="0"/>
                        </a:rPr>
                        <a:t>)</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80478671"/>
                  </a:ext>
                </a:extLst>
              </a:tr>
              <a:tr h="900232">
                <a:tc>
                  <a:txBody>
                    <a:bodyPr/>
                    <a:lstStyle/>
                    <a:p>
                      <a:pPr marL="71755">
                        <a:spcBef>
                          <a:spcPts val="600"/>
                        </a:spcBef>
                        <a:spcAft>
                          <a:spcPts val="0"/>
                        </a:spcAft>
                        <a:tabLst>
                          <a:tab pos="5340985" algn="r"/>
                        </a:tabLst>
                      </a:pPr>
                      <a:r>
                        <a:rPr lang="ru-RU" sz="2400" b="1" i="1" dirty="0" err="1">
                          <a:effectLst/>
                          <a:latin typeface="+mn-lt"/>
                          <a:ea typeface="Tahoma" panose="020B0604030504040204" pitchFamily="34" charset="0"/>
                          <a:cs typeface="Times New Roman" panose="02020603050405020304" pitchFamily="18" charset="0"/>
                        </a:rPr>
                        <a:t>Критерій</a:t>
                      </a:r>
                      <a:r>
                        <a:rPr lang="ru-RU" sz="2400" b="1" i="1" dirty="0">
                          <a:effectLst/>
                          <a:latin typeface="+mn-lt"/>
                          <a:ea typeface="Tahoma" panose="020B0604030504040204" pitchFamily="34" charset="0"/>
                          <a:cs typeface="Times New Roman" panose="02020603050405020304" pitchFamily="18" charset="0"/>
                        </a:rPr>
                        <a:t> 4: </a:t>
                      </a:r>
                      <a:r>
                        <a:rPr lang="ru-RU" sz="2400" b="0" dirty="0" err="1">
                          <a:effectLst/>
                          <a:latin typeface="+mn-lt"/>
                          <a:ea typeface="Tahoma" panose="020B0604030504040204" pitchFamily="34" charset="0"/>
                          <a:cs typeface="Times New Roman" panose="02020603050405020304" pitchFamily="18" charset="0"/>
                        </a:rPr>
                        <a:t>Підтримка</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збереження</a:t>
                      </a:r>
                      <a:r>
                        <a:rPr lang="ru-RU" sz="2400" b="0" dirty="0">
                          <a:effectLst/>
                          <a:latin typeface="+mn-lt"/>
                          <a:ea typeface="Tahoma" panose="020B0604030504040204" pitchFamily="34" charset="0"/>
                          <a:cs typeface="Times New Roman" panose="02020603050405020304" pitchFamily="18" charset="0"/>
                        </a:rPr>
                        <a:t> і </a:t>
                      </a:r>
                      <a:r>
                        <a:rPr lang="ru-RU" sz="2400" b="0" dirty="0" err="1">
                          <a:effectLst/>
                          <a:latin typeface="+mn-lt"/>
                          <a:ea typeface="Tahoma" panose="020B0604030504040204" pitchFamily="34" charset="0"/>
                          <a:cs typeface="Times New Roman" panose="02020603050405020304" pitchFamily="18" charset="0"/>
                        </a:rPr>
                        <a:t>відповідне</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підвищення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біологічного</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різноманіття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лісових</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екосистем</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42864204"/>
                  </a:ext>
                </a:extLst>
              </a:tr>
              <a:tr h="1230995">
                <a:tc>
                  <a:txBody>
                    <a:bodyPr/>
                    <a:lstStyle/>
                    <a:p>
                      <a:pPr marL="71755">
                        <a:spcBef>
                          <a:spcPts val="600"/>
                        </a:spcBef>
                        <a:spcAft>
                          <a:spcPts val="0"/>
                        </a:spcAft>
                        <a:tabLst>
                          <a:tab pos="5340985" algn="r"/>
                        </a:tabLst>
                      </a:pPr>
                      <a:r>
                        <a:rPr lang="ru-RU" sz="2400" b="1" i="1" dirty="0" err="1">
                          <a:effectLst/>
                          <a:latin typeface="+mn-lt"/>
                          <a:ea typeface="Tahoma" panose="020B0604030504040204" pitchFamily="34" charset="0"/>
                          <a:cs typeface="Times New Roman" panose="02020603050405020304" pitchFamily="18" charset="0"/>
                        </a:rPr>
                        <a:t>Критерій</a:t>
                      </a:r>
                      <a:r>
                        <a:rPr lang="ru-RU" sz="2400" b="1" i="1" dirty="0">
                          <a:effectLst/>
                          <a:latin typeface="+mn-lt"/>
                          <a:ea typeface="Tahoma" panose="020B0604030504040204" pitchFamily="34" charset="0"/>
                          <a:cs typeface="Times New Roman" panose="02020603050405020304" pitchFamily="18" charset="0"/>
                        </a:rPr>
                        <a:t> 5:</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Підтримка</a:t>
                      </a:r>
                      <a:r>
                        <a:rPr lang="ru-RU" sz="2400" b="0" dirty="0">
                          <a:effectLst/>
                          <a:latin typeface="+mn-lt"/>
                          <a:ea typeface="Tahoma" panose="020B0604030504040204" pitchFamily="34" charset="0"/>
                          <a:cs typeface="Times New Roman" panose="02020603050405020304" pitchFamily="18" charset="0"/>
                        </a:rPr>
                        <a:t> і </a:t>
                      </a:r>
                      <a:r>
                        <a:rPr lang="ru-RU" sz="2400" b="0" dirty="0" err="1">
                          <a:effectLst/>
                          <a:latin typeface="+mn-lt"/>
                          <a:ea typeface="Tahoma" panose="020B0604030504040204" pitchFamily="34" charset="0"/>
                          <a:cs typeface="Times New Roman" panose="02020603050405020304" pitchFamily="18" charset="0"/>
                        </a:rPr>
                        <a:t>відповідне</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зміцнення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захисних</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функцій</a:t>
                      </a:r>
                      <a:r>
                        <a:rPr lang="ru-RU" sz="2400" b="0" dirty="0">
                          <a:effectLst/>
                          <a:latin typeface="+mn-lt"/>
                          <a:ea typeface="Tahoma" panose="020B0604030504040204" pitchFamily="34" charset="0"/>
                          <a:cs typeface="Times New Roman" panose="02020603050405020304" pitchFamily="18" charset="0"/>
                        </a:rPr>
                        <a:t> при </a:t>
                      </a:r>
                      <a:r>
                        <a:rPr lang="ru-RU" sz="2400" b="0" dirty="0" err="1">
                          <a:effectLst/>
                          <a:latin typeface="+mn-lt"/>
                          <a:ea typeface="Tahoma" panose="020B0604030504040204" pitchFamily="34" charset="0"/>
                          <a:cs typeface="Times New Roman" panose="02020603050405020304" pitchFamily="18" charset="0"/>
                        </a:rPr>
                        <a:t>лісоуправлінні</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головним</a:t>
                      </a:r>
                      <a:r>
                        <a:rPr lang="ru-RU" sz="2400" b="0" dirty="0">
                          <a:effectLst/>
                          <a:latin typeface="+mn-lt"/>
                          <a:ea typeface="Tahoma" panose="020B0604030504040204" pitchFamily="34" charset="0"/>
                          <a:cs typeface="Times New Roman" panose="02020603050405020304" pitchFamily="18" charset="0"/>
                        </a:rPr>
                        <a:t> чином, </a:t>
                      </a:r>
                      <a:r>
                        <a:rPr lang="ru-RU" sz="2400" b="0" dirty="0" err="1">
                          <a:effectLst/>
                          <a:latin typeface="+mn-lt"/>
                          <a:ea typeface="Tahoma" panose="020B0604030504040204" pitchFamily="34" charset="0"/>
                          <a:cs typeface="Times New Roman" panose="02020603050405020304" pitchFamily="18" charset="0"/>
                        </a:rPr>
                        <a:t>грунтів</a:t>
                      </a:r>
                      <a:r>
                        <a:rPr lang="ru-RU" sz="2400" b="0" dirty="0">
                          <a:effectLst/>
                          <a:latin typeface="+mn-lt"/>
                          <a:ea typeface="Tahoma" panose="020B0604030504040204" pitchFamily="34" charset="0"/>
                          <a:cs typeface="Times New Roman" panose="02020603050405020304" pitchFamily="18" charset="0"/>
                        </a:rPr>
                        <a:t> і </a:t>
                      </a:r>
                      <a:r>
                        <a:rPr lang="ru-RU" sz="2400" b="0" dirty="0" err="1">
                          <a:effectLst/>
                          <a:latin typeface="+mn-lt"/>
                          <a:ea typeface="Tahoma" panose="020B0604030504040204" pitchFamily="34" charset="0"/>
                          <a:cs typeface="Times New Roman" panose="02020603050405020304" pitchFamily="18" charset="0"/>
                        </a:rPr>
                        <a:t>водних</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ресурсів</a:t>
                      </a:r>
                      <a:r>
                        <a:rPr lang="ru-RU" sz="2400" b="0" dirty="0">
                          <a:effectLst/>
                          <a:latin typeface="+mn-lt"/>
                          <a:ea typeface="Tahoma" panose="020B0604030504040204" pitchFamily="34" charset="0"/>
                          <a:cs typeface="Times New Roman" panose="02020603050405020304" pitchFamily="18" charset="0"/>
                        </a:rPr>
                        <a:t>)</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06775741"/>
                  </a:ext>
                </a:extLst>
              </a:tr>
              <a:tr h="901663">
                <a:tc>
                  <a:txBody>
                    <a:bodyPr/>
                    <a:lstStyle/>
                    <a:p>
                      <a:pPr marL="71755">
                        <a:spcBef>
                          <a:spcPts val="600"/>
                        </a:spcBef>
                        <a:spcAft>
                          <a:spcPts val="0"/>
                        </a:spcAft>
                        <a:tabLst>
                          <a:tab pos="5340985" algn="r"/>
                        </a:tabLst>
                      </a:pPr>
                      <a:r>
                        <a:rPr lang="ru-RU" sz="2400" b="1" i="1" dirty="0" err="1">
                          <a:effectLst/>
                          <a:latin typeface="+mn-lt"/>
                          <a:ea typeface="Tahoma" panose="020B0604030504040204" pitchFamily="34" charset="0"/>
                          <a:cs typeface="Times New Roman" panose="02020603050405020304" pitchFamily="18" charset="0"/>
                        </a:rPr>
                        <a:t>Критерій</a:t>
                      </a:r>
                      <a:r>
                        <a:rPr lang="ru-RU" sz="2400" b="1" i="1" dirty="0">
                          <a:effectLst/>
                          <a:latin typeface="+mn-lt"/>
                          <a:ea typeface="Tahoma" panose="020B0604030504040204" pitchFamily="34" charset="0"/>
                          <a:cs typeface="Times New Roman" panose="02020603050405020304" pitchFamily="18" charset="0"/>
                        </a:rPr>
                        <a:t> 6:</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Підтримка</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або</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відповідне</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зміцнення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соціально-економічних</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функцій</a:t>
                      </a:r>
                      <a:r>
                        <a:rPr lang="ru-RU" sz="2400" b="0" dirty="0">
                          <a:effectLst/>
                          <a:latin typeface="+mn-lt"/>
                          <a:ea typeface="Tahoma" panose="020B0604030504040204" pitchFamily="34" charset="0"/>
                          <a:cs typeface="Times New Roman" panose="02020603050405020304" pitchFamily="18" charset="0"/>
                        </a:rPr>
                        <a:t> і умов</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69557963"/>
                  </a:ext>
                </a:extLst>
              </a:tr>
            </a:tbl>
          </a:graphicData>
        </a:graphic>
      </p:graphicFrame>
    </p:spTree>
    <p:extLst>
      <p:ext uri="{BB962C8B-B14F-4D97-AF65-F5344CB8AC3E}">
        <p14:creationId xmlns:p14="http://schemas.microsoft.com/office/powerpoint/2010/main" val="1385565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ru-RU" sz="2800" u="sng" dirty="0" err="1">
                <a:ea typeface="Tahoma" panose="020B0604030504040204" pitchFamily="34" charset="0"/>
                <a:cs typeface="Times New Roman" panose="02020603050405020304" pitchFamily="18" charset="0"/>
              </a:rPr>
              <a:t>Критерій</a:t>
            </a:r>
            <a:r>
              <a:rPr lang="ru-RU" sz="2800" u="sng" dirty="0">
                <a:ea typeface="Tahoma" panose="020B0604030504040204" pitchFamily="34" charset="0"/>
                <a:cs typeface="Times New Roman" panose="02020603050405020304" pitchFamily="18" charset="0"/>
              </a:rPr>
              <a:t> 1: </a:t>
            </a:r>
            <a:r>
              <a:rPr lang="ru-RU" sz="2800" u="sng" dirty="0" err="1">
                <a:ea typeface="Tahoma" panose="020B0604030504040204" pitchFamily="34" charset="0"/>
                <a:cs typeface="Times New Roman" panose="02020603050405020304" pitchFamily="18" charset="0"/>
              </a:rPr>
              <a:t>Підтримка</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або</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відповідне</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зміцнення</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лісових</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ресурсів</a:t>
            </a:r>
            <a:r>
              <a:rPr lang="ru-RU" sz="2800" u="sng" dirty="0">
                <a:ea typeface="Tahoma" panose="020B0604030504040204" pitchFamily="34" charset="0"/>
                <a:cs typeface="Times New Roman" panose="02020603050405020304" pitchFamily="18" charset="0"/>
              </a:rPr>
              <a:t> та </a:t>
            </a:r>
            <a:r>
              <a:rPr lang="ru-RU" sz="2800" u="sng" dirty="0" err="1">
                <a:ea typeface="Tahoma" panose="020B0604030504040204" pitchFamily="34" charset="0"/>
                <a:cs typeface="Times New Roman" panose="02020603050405020304" pitchFamily="18" charset="0"/>
              </a:rPr>
              <a:t>їх</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внеску</a:t>
            </a:r>
            <a:r>
              <a:rPr lang="ru-RU" sz="2800" u="sng" dirty="0">
                <a:ea typeface="Tahoma" panose="020B0604030504040204" pitchFamily="34" charset="0"/>
                <a:cs typeface="Times New Roman" panose="02020603050405020304" pitchFamily="18" charset="0"/>
              </a:rPr>
              <a:t> у </a:t>
            </a:r>
            <a:r>
              <a:rPr lang="ru-RU" sz="2800" u="sng" dirty="0" err="1">
                <a:ea typeface="Tahoma" panose="020B0604030504040204" pitchFamily="34" charset="0"/>
                <a:cs typeface="Times New Roman" panose="02020603050405020304" pitchFamily="18" charset="0"/>
              </a:rPr>
              <a:t>світовий</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кругообіг</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вуглецю</a:t>
            </a:r>
            <a:r>
              <a:rPr lang="ru-RU" sz="2800" u="sng" dirty="0">
                <a:ea typeface="Tahoma" panose="020B0604030504040204" pitchFamily="34" charset="0"/>
                <a:cs typeface="Times New Roman" panose="02020603050405020304" pitchFamily="18" charset="0"/>
              </a:rPr>
              <a:t> </a:t>
            </a:r>
            <a:r>
              <a:rPr lang="ru-RU" sz="2800" dirty="0">
                <a:ea typeface="Tahoma" panose="020B0604030504040204" pitchFamily="34" charset="0"/>
                <a:cs typeface="Times New Roman" panose="02020603050405020304" pitchFamily="18" charset="0"/>
              </a:rPr>
              <a:t>– </a:t>
            </a:r>
            <a:br>
              <a:rPr lang="ru-UA" sz="2800" dirty="0">
                <a:ea typeface="Tahoma" panose="020B0604030504040204" pitchFamily="34" charset="0"/>
                <a:cs typeface="Times New Roman" panose="02020603050405020304" pitchFamily="18" charset="0"/>
              </a:rPr>
            </a:b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lstStyle/>
          <a:p>
            <a:r>
              <a:rPr lang="uk-UA" sz="2000" dirty="0"/>
              <a:t>8.1.2.1. Обсяги </a:t>
            </a:r>
            <a:r>
              <a:rPr lang="uk-UA" sz="2000" dirty="0" err="1"/>
              <a:t>заготівель</a:t>
            </a:r>
            <a:r>
              <a:rPr lang="uk-UA" sz="2000" dirty="0"/>
              <a:t> деревини не повинні перевищувати загальну середню зміну запасу у ревізійному періоді за винятком випадків, коли збільшення </a:t>
            </a:r>
            <a:r>
              <a:rPr lang="uk-UA" sz="2000" dirty="0" err="1"/>
              <a:t>заготівель</a:t>
            </a:r>
            <a:r>
              <a:rPr lang="uk-UA" sz="2000" dirty="0"/>
              <a:t> пов’язано із </a:t>
            </a:r>
            <a:r>
              <a:rPr lang="uk-UA" sz="2000" dirty="0">
                <a:solidFill>
                  <a:srgbClr val="FF0000"/>
                </a:solidFill>
              </a:rPr>
              <a:t>настанням надзвичайних подій, пов’язаних зі стихійними явищами.</a:t>
            </a:r>
            <a:endParaRPr lang="ru-UA" sz="2000" dirty="0">
              <a:solidFill>
                <a:srgbClr val="FF0000"/>
              </a:solidFill>
            </a:endParaRPr>
          </a:p>
          <a:p>
            <a:r>
              <a:rPr lang="uk-UA" sz="2000" dirty="0"/>
              <a:t>8.1.2.3. Перевага повинна надаватися вибірковим та поступовим системам рубок.</a:t>
            </a:r>
            <a:endParaRPr lang="ru-UA" sz="2000" dirty="0"/>
          </a:p>
          <a:p>
            <a:r>
              <a:rPr lang="uk-UA" sz="2000" dirty="0"/>
              <a:t>8.1.3.1. При плануванні рубок, які передбачають отримання ліквідної деревини, Організація повинна враховувати </a:t>
            </a:r>
            <a:r>
              <a:rPr lang="uk-UA" sz="2000" dirty="0">
                <a:solidFill>
                  <a:srgbClr val="FF0000"/>
                </a:solidFill>
              </a:rPr>
              <a:t>можливість її оперативного збуту </a:t>
            </a:r>
            <a:r>
              <a:rPr lang="uk-UA" sz="2000" dirty="0"/>
              <a:t>для ефективного використання ресурсу.</a:t>
            </a:r>
            <a:endParaRPr lang="ru-UA" sz="2000" dirty="0"/>
          </a:p>
          <a:p>
            <a:r>
              <a:rPr lang="uk-UA" sz="2000" dirty="0"/>
              <a:t>8.1.3.2. Організація повинна застосовувати на усіх видах рубок технологію </a:t>
            </a:r>
            <a:r>
              <a:rPr lang="uk-UA" sz="2000" dirty="0" err="1"/>
              <a:t>лісозаготівель</a:t>
            </a:r>
            <a:r>
              <a:rPr lang="uk-UA" sz="2000" dirty="0"/>
              <a:t>, яка забезпечує отримання </a:t>
            </a:r>
            <a:r>
              <a:rPr lang="uk-UA" sz="2000" dirty="0">
                <a:solidFill>
                  <a:srgbClr val="FF0000"/>
                </a:solidFill>
              </a:rPr>
              <a:t>оптимальної кількості ліквідної деревини </a:t>
            </a:r>
            <a:r>
              <a:rPr lang="uk-UA" sz="2000" dirty="0"/>
              <a:t>з мінімальним впливом на зростаючі дерева та інші компоненти лісу.</a:t>
            </a:r>
            <a:endParaRPr lang="ru-UA" sz="2000" dirty="0"/>
          </a:p>
          <a:p>
            <a:r>
              <a:rPr lang="uk-UA" sz="2000" dirty="0"/>
              <a:t>8.1.3.3. Спалювання порубкових решток хвойних порід дерев може здійснюватися тільки у випадках, якщо їхнє залишення призводить до погіршення санітарного та протипожежного стану лісів. Спалювання порубкових решток листяних порід дерев може здійснюватися тільки у випадках, якщо їхнє залишення може призвести до поширення </a:t>
            </a:r>
            <a:r>
              <a:rPr lang="uk-UA" sz="2000" dirty="0">
                <a:solidFill>
                  <a:srgbClr val="FF0000"/>
                </a:solidFill>
              </a:rPr>
              <a:t>конкретних видів шкідників, за наявності відповідного обґрунтування</a:t>
            </a:r>
            <a:r>
              <a:rPr lang="uk-UA" sz="2000" dirty="0"/>
              <a:t>.</a:t>
            </a:r>
            <a:endParaRPr lang="ru-UA" sz="2000"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288696" y="787814"/>
            <a:ext cx="426720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4032349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ru-RU" sz="2800" b="1" u="sng" dirty="0" err="1">
                <a:ea typeface="Tahoma" panose="020B0604030504040204" pitchFamily="34" charset="0"/>
                <a:cs typeface="Times New Roman" panose="02020603050405020304" pitchFamily="18" charset="0"/>
              </a:rPr>
              <a:t>Критерій</a:t>
            </a:r>
            <a:r>
              <a:rPr lang="ru-RU" sz="2800" b="1" u="sng" dirty="0">
                <a:ea typeface="Tahoma" panose="020B0604030504040204" pitchFamily="34" charset="0"/>
                <a:cs typeface="Times New Roman" panose="02020603050405020304" pitchFamily="18" charset="0"/>
              </a:rPr>
              <a:t> 1</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Підтримка</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або</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відповідне</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зміцнення</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лісових</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ресурсів</a:t>
            </a:r>
            <a:r>
              <a:rPr lang="ru-RU" sz="2800" u="sng" dirty="0">
                <a:ea typeface="Tahoma" panose="020B0604030504040204" pitchFamily="34" charset="0"/>
                <a:cs typeface="Times New Roman" panose="02020603050405020304" pitchFamily="18" charset="0"/>
              </a:rPr>
              <a:t> та </a:t>
            </a:r>
            <a:r>
              <a:rPr lang="ru-RU" sz="2800" u="sng" dirty="0" err="1">
                <a:ea typeface="Tahoma" panose="020B0604030504040204" pitchFamily="34" charset="0"/>
                <a:cs typeface="Times New Roman" panose="02020603050405020304" pitchFamily="18" charset="0"/>
              </a:rPr>
              <a:t>їх</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внеску</a:t>
            </a:r>
            <a:r>
              <a:rPr lang="ru-RU" sz="2800" u="sng" dirty="0">
                <a:ea typeface="Tahoma" panose="020B0604030504040204" pitchFamily="34" charset="0"/>
                <a:cs typeface="Times New Roman" panose="02020603050405020304" pitchFamily="18" charset="0"/>
              </a:rPr>
              <a:t> у </a:t>
            </a:r>
            <a:r>
              <a:rPr lang="ru-RU" sz="2800" u="sng" dirty="0" err="1">
                <a:ea typeface="Tahoma" panose="020B0604030504040204" pitchFamily="34" charset="0"/>
                <a:cs typeface="Times New Roman" panose="02020603050405020304" pitchFamily="18" charset="0"/>
              </a:rPr>
              <a:t>світовий</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кругообіг</a:t>
            </a:r>
            <a:r>
              <a:rPr lang="ru-RU" sz="2800" u="sng" dirty="0">
                <a:ea typeface="Tahoma" panose="020B0604030504040204" pitchFamily="34" charset="0"/>
                <a:cs typeface="Times New Roman" panose="02020603050405020304" pitchFamily="18" charset="0"/>
              </a:rPr>
              <a:t> </a:t>
            </a:r>
            <a:r>
              <a:rPr lang="ru-RU" sz="2800" u="sng" dirty="0" err="1">
                <a:ea typeface="Tahoma" panose="020B0604030504040204" pitchFamily="34" charset="0"/>
                <a:cs typeface="Times New Roman" panose="02020603050405020304" pitchFamily="18" charset="0"/>
              </a:rPr>
              <a:t>вуглецю</a:t>
            </a:r>
            <a:r>
              <a:rPr lang="ru-RU" sz="2800" u="sng" dirty="0">
                <a:ea typeface="Tahoma" panose="020B0604030504040204" pitchFamily="34" charset="0"/>
                <a:cs typeface="Times New Roman" panose="02020603050405020304" pitchFamily="18" charset="0"/>
              </a:rPr>
              <a:t> </a:t>
            </a:r>
            <a:r>
              <a:rPr lang="ru-RU" sz="2800" dirty="0">
                <a:ea typeface="Tahoma" panose="020B0604030504040204" pitchFamily="34" charset="0"/>
                <a:cs typeface="Times New Roman" panose="02020603050405020304" pitchFamily="18" charset="0"/>
              </a:rPr>
              <a:t>– </a:t>
            </a:r>
            <a:br>
              <a:rPr lang="ru-UA" sz="2800" dirty="0">
                <a:ea typeface="Tahoma" panose="020B0604030504040204" pitchFamily="34" charset="0"/>
                <a:cs typeface="Times New Roman" panose="02020603050405020304" pitchFamily="18" charset="0"/>
              </a:rPr>
            </a:b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lstStyle/>
          <a:p>
            <a:r>
              <a:rPr lang="uk-UA" sz="2000" b="1" i="1" dirty="0"/>
              <a:t>8.1.5. Залісення екологічно важливих нелісових екосистем повинно відбуватися лише у випадках, коли воно:</a:t>
            </a:r>
            <a:endParaRPr lang="ru-UA" sz="2000" dirty="0"/>
          </a:p>
          <a:p>
            <a:r>
              <a:rPr lang="uk-UA" dirty="0"/>
              <a:t>a) відповідає національній і регіональній політиці та законодавству у сфері землекористування та лісокористування, та є результатом національного або регіонального планування землекористування, що регулюється урядовими або іншими уповноваженими органами влади; і</a:t>
            </a:r>
            <a:endParaRPr lang="ru-UA" dirty="0"/>
          </a:p>
          <a:p>
            <a:r>
              <a:rPr lang="uk-UA" dirty="0"/>
              <a:t>б) засноване на прийнятті рішень </a:t>
            </a:r>
            <a:r>
              <a:rPr lang="uk-UA" dirty="0">
                <a:solidFill>
                  <a:srgbClr val="FF0000"/>
                </a:solidFill>
              </a:rPr>
              <a:t>із залученням зацікавлених сторін, які зазнають впливу</a:t>
            </a:r>
            <a:r>
              <a:rPr lang="uk-UA" dirty="0"/>
              <a:t>, у випадках, коли вони мають право впливати на процес прийняття рішень про конверсію за допомогою прозорих та спільних консультацій; і</a:t>
            </a:r>
            <a:endParaRPr lang="ru-UA" dirty="0"/>
          </a:p>
          <a:p>
            <a:r>
              <a:rPr lang="uk-UA" dirty="0"/>
              <a:t>в) не здійснює негативного впливу на ті, що перебувають під загрозою, а також чутливі, рідкісні або зникаючі нелісові екосистеми, території, важливі в культурному і соціальному відношенні, ключові осередки існування для видів, які перебувають під загрозою зникнення, або інші природоохоронні території; і</a:t>
            </a:r>
            <a:endParaRPr lang="ru-UA" dirty="0"/>
          </a:p>
          <a:p>
            <a:r>
              <a:rPr lang="uk-UA" dirty="0"/>
              <a:t>г) охоплює невелику площу екологічно значимої нелісової екосистеми під управлінням організації; і</a:t>
            </a:r>
            <a:endParaRPr lang="ru-UA" dirty="0"/>
          </a:p>
          <a:p>
            <a:r>
              <a:rPr lang="uk-UA" dirty="0"/>
              <a:t>д) </a:t>
            </a:r>
            <a:r>
              <a:rPr lang="uk-UA" dirty="0">
                <a:solidFill>
                  <a:srgbClr val="FF0000"/>
                </a:solidFill>
              </a:rPr>
              <a:t>не знищує ділянки нелісових екосистем, які акумулюють значні запаси вуглецю, наприклад торфовища</a:t>
            </a:r>
            <a:r>
              <a:rPr lang="uk-UA" dirty="0"/>
              <a:t>; і</a:t>
            </a:r>
            <a:endParaRPr lang="ru-UA" dirty="0"/>
          </a:p>
          <a:p>
            <a:r>
              <a:rPr lang="uk-UA" dirty="0"/>
              <a:t>е) підтримує у довгостроковій перспективі природоохоронні, економічні та соціальні цінності.</a:t>
            </a: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288696" y="787814"/>
            <a:ext cx="426720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2592869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uk-UA" sz="2800" u="sng" dirty="0"/>
              <a:t>Критерій 2: Підтримка життєздатності лісових екосистем</a:t>
            </a:r>
            <a:r>
              <a:rPr lang="ru-RU" sz="2800" dirty="0">
                <a:ea typeface="Tahoma" panose="020B0604030504040204" pitchFamily="34" charset="0"/>
                <a:cs typeface="Times New Roman" panose="02020603050405020304" pitchFamily="18" charset="0"/>
              </a:rPr>
              <a:t> </a:t>
            </a:r>
            <a:br>
              <a:rPr lang="ru-UA" sz="2800" dirty="0">
                <a:ea typeface="Tahoma" panose="020B0604030504040204" pitchFamily="34" charset="0"/>
                <a:cs typeface="Times New Roman" panose="02020603050405020304" pitchFamily="18" charset="0"/>
              </a:rPr>
            </a:b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lstStyle/>
          <a:p>
            <a:r>
              <a:rPr lang="uk-UA" sz="2000" dirty="0"/>
              <a:t>8.2.1.1 Ведення лісового господарства повинно бути спрямованим на формування в майбутньому </a:t>
            </a:r>
            <a:r>
              <a:rPr lang="uk-UA" sz="2000" dirty="0">
                <a:solidFill>
                  <a:srgbClr val="FF0000"/>
                </a:solidFill>
              </a:rPr>
              <a:t>різновікових мішаних багатоярусних  </a:t>
            </a:r>
            <a:r>
              <a:rPr lang="uk-UA" sz="2000" dirty="0" err="1"/>
              <a:t>деревостанів</a:t>
            </a:r>
            <a:r>
              <a:rPr lang="uk-UA" sz="2000" dirty="0"/>
              <a:t>.</a:t>
            </a:r>
            <a:endParaRPr lang="ru-UA" sz="2000" dirty="0"/>
          </a:p>
          <a:p>
            <a:r>
              <a:rPr lang="uk-UA" sz="2000" dirty="0"/>
              <a:t>8.2.1.2 Повинна здійснюватися поступова заміна похідних </a:t>
            </a:r>
            <a:r>
              <a:rPr lang="uk-UA" sz="2000" dirty="0" err="1"/>
              <a:t>деревостанів</a:t>
            </a:r>
            <a:r>
              <a:rPr lang="uk-UA" sz="2000" dirty="0"/>
              <a:t> на корінні.</a:t>
            </a:r>
            <a:endParaRPr lang="ru-UA" sz="2000" dirty="0"/>
          </a:p>
          <a:p>
            <a:r>
              <a:rPr lang="uk-UA" sz="2000" dirty="0"/>
              <a:t>8.2.1.3 Деградовані ділянки лісу повинні відновлюватися до природного стану, який існував до настання деградації.</a:t>
            </a:r>
            <a:endParaRPr lang="ru-UA" sz="2000" dirty="0"/>
          </a:p>
          <a:p>
            <a:r>
              <a:rPr lang="uk-UA" sz="2000" dirty="0"/>
              <a:t>8.2.2.1 Під час здійснення лісогосподарської діяльності повинні виконуватися заходи щодо збереження різноманіття лісових екосистем. Зокрема під час заготівлі деревини на ділянках повинні залишатися насінники основних </a:t>
            </a:r>
            <a:r>
              <a:rPr lang="uk-UA" sz="2000" dirty="0" err="1"/>
              <a:t>лісотвірних</a:t>
            </a:r>
            <a:r>
              <a:rPr lang="uk-UA" sz="2000" dirty="0"/>
              <a:t> порід, цінні та рідкісні дерева та чагарники. Окремі елементи насаджень, які є важливими для збереження біорізноманіття (зокрема поодинокі сухостійні, повалені, фаутні, найстарші дерева тощо) повинні залишатися у непорушеному стані, </a:t>
            </a:r>
            <a:r>
              <a:rPr lang="uk-UA" sz="2000" dirty="0">
                <a:solidFill>
                  <a:srgbClr val="FF0000"/>
                </a:solidFill>
              </a:rPr>
              <a:t>якщо їхнє залишення не призводить до погіршення санітарного стану лісів та обґрунтовано з точки зору охорони праці</a:t>
            </a:r>
            <a:r>
              <a:rPr lang="uk-UA" sz="2000" dirty="0"/>
              <a:t>.</a:t>
            </a:r>
          </a:p>
          <a:p>
            <a:r>
              <a:rPr lang="uk-UA" sz="2000" dirty="0"/>
              <a:t>8.2.4.3 У випадку використання для лісовідновлення порід-</a:t>
            </a:r>
            <a:r>
              <a:rPr lang="uk-UA" sz="2000" dirty="0" err="1"/>
              <a:t>інтродуцентів</a:t>
            </a:r>
            <a:r>
              <a:rPr lang="uk-UA" sz="2000" dirty="0"/>
              <a:t> повинна здійснюватися </a:t>
            </a:r>
            <a:r>
              <a:rPr lang="uk-UA" sz="2000" dirty="0">
                <a:solidFill>
                  <a:srgbClr val="FF0000"/>
                </a:solidFill>
              </a:rPr>
              <a:t>задокументована фахова оцінка </a:t>
            </a:r>
            <a:r>
              <a:rPr lang="uk-UA" sz="2000" dirty="0"/>
              <a:t>їх потенційного впливу з метою уникнення небажаних екологічних наслідків.</a:t>
            </a:r>
            <a:endParaRPr lang="ru-UA" sz="2000" dirty="0"/>
          </a:p>
          <a:p>
            <a:endParaRPr lang="ru-UA" sz="2000" dirty="0"/>
          </a:p>
          <a:p>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288696" y="787814"/>
            <a:ext cx="426720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276155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uk-UA" sz="2800" u="sng" dirty="0"/>
              <a:t>Критерій 3: Підтримка та підвищення деревної та недеревної продуктивності лісів</a:t>
            </a:r>
            <a:br>
              <a:rPr lang="ru-UA" sz="2800" dirty="0"/>
            </a:b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lstStyle/>
          <a:p>
            <a:r>
              <a:rPr lang="uk-UA" sz="2000" dirty="0"/>
              <a:t>8.3.1.1 Усі заплановані господарські заходи повинні мати фінансове забезпечення, бути </a:t>
            </a:r>
            <a:r>
              <a:rPr lang="uk-UA" sz="2000" dirty="0">
                <a:solidFill>
                  <a:srgbClr val="FF0000"/>
                </a:solidFill>
              </a:rPr>
              <a:t>економічно обґрунтованими та екологічно і соціально спрямованими</a:t>
            </a:r>
            <a:r>
              <a:rPr lang="uk-UA" sz="2000" dirty="0"/>
              <a:t>.</a:t>
            </a:r>
            <a:endParaRPr lang="ru-UA" sz="2000" dirty="0"/>
          </a:p>
          <a:p>
            <a:r>
              <a:rPr lang="uk-UA" sz="2000" dirty="0"/>
              <a:t>8.3.1.2 Лісогосподарські та лісозаготівельні роботи не повинні призводити до погіршення водоохоронної та захисної функції лісів.</a:t>
            </a:r>
            <a:endParaRPr lang="ru-UA" sz="2000" dirty="0"/>
          </a:p>
          <a:p>
            <a:r>
              <a:rPr lang="uk-UA" sz="2000" dirty="0"/>
              <a:t> 8.3.2.1 Господарська діяльність повинна бути зорієнтована на </a:t>
            </a:r>
            <a:r>
              <a:rPr lang="uk-UA" sz="2000" dirty="0">
                <a:solidFill>
                  <a:srgbClr val="FF0000"/>
                </a:solidFill>
              </a:rPr>
              <a:t>багатоцільове використання лісових ресурсів</a:t>
            </a:r>
            <a:r>
              <a:rPr lang="uk-UA" sz="2000" dirty="0"/>
              <a:t>, котре включало б використання деревної продукцію лісу, побічне користування, рекреаційні можливості лісів.</a:t>
            </a:r>
            <a:endParaRPr lang="ru-UA" sz="2000" dirty="0"/>
          </a:p>
          <a:p>
            <a:r>
              <a:rPr lang="uk-UA" sz="2000" dirty="0"/>
              <a:t>8.3.2.2. Під час заготівлі деревини повинна враховуватися </a:t>
            </a:r>
            <a:r>
              <a:rPr lang="uk-UA" sz="2000" dirty="0">
                <a:solidFill>
                  <a:srgbClr val="FF0000"/>
                </a:solidFill>
              </a:rPr>
              <a:t>ринкова кон’юнктура</a:t>
            </a:r>
            <a:r>
              <a:rPr lang="uk-UA" sz="2000" dirty="0"/>
              <a:t>.</a:t>
            </a:r>
          </a:p>
          <a:p>
            <a:r>
              <a:rPr lang="uk-UA" sz="2000" dirty="0"/>
              <a:t>8.3.5.1. Під час будівництва доріг, </a:t>
            </a:r>
            <a:r>
              <a:rPr lang="uk-UA" sz="2000" dirty="0" err="1"/>
              <a:t>волоків</a:t>
            </a:r>
            <a:r>
              <a:rPr lang="uk-UA" sz="2000" dirty="0"/>
              <a:t>, мостів тощо необхідно дотримуватися усіх вимог щодо запобігання виникненню ерозії та мінімізації впливу на навколишнє природне середовище.</a:t>
            </a:r>
            <a:endParaRPr lang="ru-UA" sz="2000" dirty="0"/>
          </a:p>
          <a:p>
            <a:pPr marL="0" indent="0">
              <a:buNone/>
            </a:pP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288696" y="787814"/>
            <a:ext cx="426720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702430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2ED36D-9A60-46DF-8B1D-4EEFBB9DCBB4}"/>
              </a:ext>
            </a:extLst>
          </p:cNvPr>
          <p:cNvSpPr>
            <a:spLocks noGrp="1"/>
          </p:cNvSpPr>
          <p:nvPr>
            <p:ph type="title"/>
          </p:nvPr>
        </p:nvSpPr>
        <p:spPr>
          <a:xfrm>
            <a:off x="619509" y="304800"/>
            <a:ext cx="8596668" cy="1625600"/>
          </a:xfrm>
        </p:spPr>
        <p:txBody>
          <a:bodyPr>
            <a:noAutofit/>
          </a:bodyPr>
          <a:lstStyle/>
          <a:p>
            <a:r>
              <a:rPr lang="uk-UA" sz="2800" dirty="0"/>
              <a:t>PEFC та FSC</a:t>
            </a:r>
            <a:r>
              <a:rPr lang="en-US" sz="2800" dirty="0"/>
              <a:t> </a:t>
            </a:r>
            <a:r>
              <a:rPr lang="uk-UA" sz="2800" dirty="0"/>
              <a:t>дві міжнародно визнані системи сертифікації сталого лісового господарства та управління його ланцюгами поставок</a:t>
            </a:r>
          </a:p>
        </p:txBody>
      </p:sp>
      <p:sp>
        <p:nvSpPr>
          <p:cNvPr id="3" name="Объект 2">
            <a:extLst>
              <a:ext uri="{FF2B5EF4-FFF2-40B4-BE49-F238E27FC236}">
                <a16:creationId xmlns:a16="http://schemas.microsoft.com/office/drawing/2014/main" id="{D77AC7DE-A986-4C98-99BB-847D8947F7A6}"/>
              </a:ext>
            </a:extLst>
          </p:cNvPr>
          <p:cNvSpPr>
            <a:spLocks noGrp="1"/>
          </p:cNvSpPr>
          <p:nvPr>
            <p:ph idx="1"/>
          </p:nvPr>
        </p:nvSpPr>
        <p:spPr>
          <a:xfrm>
            <a:off x="677334" y="2160589"/>
            <a:ext cx="10321970" cy="4392611"/>
          </a:xfrm>
        </p:spPr>
        <p:txBody>
          <a:bodyPr>
            <a:normAutofit/>
          </a:bodyPr>
          <a:lstStyle/>
          <a:p>
            <a:r>
              <a:rPr lang="uk-UA" sz="2400" dirty="0"/>
              <a:t>В Україні</a:t>
            </a:r>
            <a:r>
              <a:rPr lang="en-US" sz="2400" dirty="0"/>
              <a:t> </a:t>
            </a:r>
            <a:r>
              <a:rPr lang="uk-UA" sz="2400" dirty="0"/>
              <a:t>натепер існує можливість сертифікації лісових господарств лише за системою FSC. </a:t>
            </a:r>
          </a:p>
          <a:p>
            <a:r>
              <a:rPr lang="uk-UA" sz="2400" dirty="0"/>
              <a:t>Для альтернативи та </a:t>
            </a:r>
            <a:r>
              <a:rPr lang="en-US" sz="2400" dirty="0"/>
              <a:t> </a:t>
            </a:r>
            <a:r>
              <a:rPr lang="ru-RU" sz="2400" dirty="0" err="1"/>
              <a:t>можливост</a:t>
            </a:r>
            <a:r>
              <a:rPr lang="uk-UA" sz="2400" dirty="0"/>
              <a:t>і конкурентного ринку, а головне, для створення національної системи сертифікації – у вересні 2019 року було створено Асоціацію «НАЦІОНАЛЬНА СИСТЕМА ЛІСОВОЇ ДОБРОВІЛЬНОЇ СЕРТИФІКАЦІЇ».</a:t>
            </a:r>
          </a:p>
          <a:p>
            <a:r>
              <a:rPr lang="ru-RU" sz="2400" dirty="0"/>
              <a:t>Стандарт «</a:t>
            </a:r>
            <a:r>
              <a:rPr lang="ru-RU" sz="2400" dirty="0" err="1"/>
              <a:t>Стале</a:t>
            </a:r>
            <a:r>
              <a:rPr lang="ru-RU" sz="2400" dirty="0"/>
              <a:t> </a:t>
            </a:r>
            <a:r>
              <a:rPr lang="ru-RU" sz="2400" dirty="0" err="1"/>
              <a:t>лісоуправління</a:t>
            </a:r>
            <a:r>
              <a:rPr lang="ru-RU" sz="2400" dirty="0"/>
              <a:t>» є одним з </a:t>
            </a:r>
            <a:r>
              <a:rPr lang="ru-RU" sz="2400" dirty="0" err="1"/>
              <a:t>найважливіших</a:t>
            </a:r>
            <a:r>
              <a:rPr lang="ru-RU" sz="2400" dirty="0"/>
              <a:t> </a:t>
            </a:r>
            <a:r>
              <a:rPr lang="ru-RU" sz="2400" dirty="0" err="1"/>
              <a:t>етапів</a:t>
            </a:r>
            <a:r>
              <a:rPr lang="ru-RU" sz="2400" dirty="0"/>
              <a:t> </a:t>
            </a:r>
            <a:r>
              <a:rPr lang="ru-RU" sz="2400" dirty="0" err="1"/>
              <a:t>встановлення</a:t>
            </a:r>
            <a:r>
              <a:rPr lang="ru-RU" sz="2400" dirty="0"/>
              <a:t> </a:t>
            </a:r>
            <a:r>
              <a:rPr lang="ru-RU" sz="2400" dirty="0" err="1"/>
              <a:t>системи</a:t>
            </a:r>
            <a:r>
              <a:rPr lang="ru-RU" sz="2400" dirty="0"/>
              <a:t> </a:t>
            </a:r>
            <a:r>
              <a:rPr lang="en-US" sz="2400" dirty="0"/>
              <a:t>PEFC </a:t>
            </a:r>
            <a:r>
              <a:rPr lang="ru-RU" sz="2400" dirty="0"/>
              <a:t>в </a:t>
            </a:r>
            <a:r>
              <a:rPr lang="ru-RU" sz="2400" dirty="0" err="1"/>
              <a:t>Україні</a:t>
            </a:r>
            <a:r>
              <a:rPr lang="ru-RU" sz="2400" dirty="0"/>
              <a:t>.</a:t>
            </a:r>
            <a:br>
              <a:rPr lang="ru-RU" sz="2400" dirty="0"/>
            </a:br>
            <a:endParaRPr lang="uk-UA" sz="2400" dirty="0"/>
          </a:p>
          <a:p>
            <a:endParaRPr lang="uk-UA" sz="2000" dirty="0"/>
          </a:p>
        </p:txBody>
      </p:sp>
      <p:pic>
        <p:nvPicPr>
          <p:cNvPr id="4" name="Рисунок 3">
            <a:extLst>
              <a:ext uri="{FF2B5EF4-FFF2-40B4-BE49-F238E27FC236}">
                <a16:creationId xmlns:a16="http://schemas.microsoft.com/office/drawing/2014/main" id="{C3F4413A-C68D-4220-AD27-2939019134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16177" y="0"/>
            <a:ext cx="2975823" cy="1930400"/>
          </a:xfrm>
          <a:prstGeom prst="rect">
            <a:avLst/>
          </a:prstGeom>
        </p:spPr>
      </p:pic>
    </p:spTree>
    <p:extLst>
      <p:ext uri="{BB962C8B-B14F-4D97-AF65-F5344CB8AC3E}">
        <p14:creationId xmlns:p14="http://schemas.microsoft.com/office/powerpoint/2010/main" val="552686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uk-UA" sz="2800" u="sng" dirty="0"/>
              <a:t>Критерій 4: Підтримка, збереження і відповідне підвищення біологічного різноманіття у лісових екосистемах</a:t>
            </a:r>
            <a:br>
              <a:rPr lang="ru-UA" sz="2800" dirty="0"/>
            </a:b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lstStyle/>
          <a:p>
            <a:pPr marL="0" indent="0">
              <a:buNone/>
            </a:pPr>
            <a:endParaRPr lang="uk-UA" dirty="0"/>
          </a:p>
          <a:p>
            <a:r>
              <a:rPr lang="uk-UA" sz="2000" dirty="0"/>
              <a:t>8.4.2.2. Екологічно важливі лісові ділянки мають бути </a:t>
            </a:r>
            <a:r>
              <a:rPr lang="uk-UA" sz="2000" dirty="0">
                <a:solidFill>
                  <a:srgbClr val="FF0000"/>
                </a:solidFill>
              </a:rPr>
              <a:t>нанесені на картографічні матеріали</a:t>
            </a:r>
            <a:r>
              <a:rPr lang="uk-UA" sz="2000" dirty="0"/>
              <a:t>.</a:t>
            </a:r>
            <a:endParaRPr lang="ru-UA" sz="2000" dirty="0"/>
          </a:p>
          <a:p>
            <a:r>
              <a:rPr lang="uk-UA" sz="2000" dirty="0"/>
              <a:t>8.4.2.3. Плани господарювання повинні містити переліки заходів зі збереження та переліки обмежень стосовно виконання господарських заходів </a:t>
            </a:r>
            <a:r>
              <a:rPr lang="uk-UA" sz="2000" dirty="0">
                <a:solidFill>
                  <a:srgbClr val="FF0000"/>
                </a:solidFill>
              </a:rPr>
              <a:t>для кожної виявленої екологічно важливої ділянки</a:t>
            </a:r>
            <a:r>
              <a:rPr lang="uk-UA" sz="2000" dirty="0"/>
              <a:t>.</a:t>
            </a:r>
          </a:p>
          <a:p>
            <a:r>
              <a:rPr lang="uk-UA" sz="2000" dirty="0"/>
              <a:t>8.4.3.5 Організація </a:t>
            </a:r>
            <a:r>
              <a:rPr lang="uk-UA" sz="2000" dirty="0">
                <a:solidFill>
                  <a:srgbClr val="FF0000"/>
                </a:solidFill>
              </a:rPr>
              <a:t>із залученням зацікавлених сторін та експертів </a:t>
            </a:r>
            <a:r>
              <a:rPr lang="uk-UA" sz="2000" dirty="0"/>
              <a:t>повинна розробити дієві заходи зі збереження на території Організації оселищ видів рослин і тварин, що охороняються, видів, що перебувають під загрозою зникнення і зникаючих видів та забезпечити належне виконання цих заходів на практиці.</a:t>
            </a:r>
            <a:endParaRPr lang="ru-UA" sz="2000" dirty="0"/>
          </a:p>
          <a:p>
            <a:r>
              <a:rPr lang="uk-UA" sz="2000" dirty="0"/>
              <a:t>8.4.3.6 Організація повинна вживати заходів із </a:t>
            </a:r>
            <a:r>
              <a:rPr lang="uk-UA" sz="2000" dirty="0">
                <a:solidFill>
                  <a:srgbClr val="FF0000"/>
                </a:solidFill>
              </a:rPr>
              <a:t>запобігання незаконному полюванню</a:t>
            </a:r>
            <a:r>
              <a:rPr lang="uk-UA" sz="2000" dirty="0"/>
              <a:t>, а також відлову та збиранню видів, що охороняються, видів, що перебувають під загрозою зникнення і зникаючих видів.</a:t>
            </a:r>
            <a:endParaRPr lang="ru-UA" sz="2000" dirty="0"/>
          </a:p>
          <a:p>
            <a:pPr marL="0" indent="0">
              <a:buNone/>
            </a:pPr>
            <a:endParaRPr lang="ru-UA" dirty="0"/>
          </a:p>
          <a:p>
            <a:pPr marL="0" indent="0">
              <a:buNone/>
            </a:pP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964555" y="1102898"/>
            <a:ext cx="401541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645112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uk-UA" sz="2800" u="sng" dirty="0"/>
              <a:t>Критерій 4: Підтримка, збереження і відповідне підвищення біологічного різноманіття у лісових екосистемах</a:t>
            </a:r>
            <a:br>
              <a:rPr lang="ru-UA" sz="2800" dirty="0"/>
            </a:b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lstStyle/>
          <a:p>
            <a:pPr marL="0" indent="0">
              <a:buNone/>
            </a:pPr>
            <a:endParaRPr lang="uk-UA" dirty="0"/>
          </a:p>
          <a:p>
            <a:r>
              <a:rPr lang="uk-UA" sz="2000" dirty="0"/>
              <a:t>8.4.5.1 Обрані для лісовідновлення та лісорозведення види повинні відповідати </a:t>
            </a:r>
            <a:r>
              <a:rPr lang="uk-UA" sz="2000" dirty="0" err="1"/>
              <a:t>лісорослинних</a:t>
            </a:r>
            <a:r>
              <a:rPr lang="uk-UA" sz="2000" dirty="0"/>
              <a:t> умовам і бути переважно </a:t>
            </a:r>
            <a:r>
              <a:rPr lang="uk-UA" sz="2000" dirty="0">
                <a:solidFill>
                  <a:srgbClr val="FF0000"/>
                </a:solidFill>
              </a:rPr>
              <a:t>аборигенними видами </a:t>
            </a:r>
            <a:r>
              <a:rPr lang="uk-UA" sz="2000" dirty="0"/>
              <a:t>місцевого походження.</a:t>
            </a:r>
            <a:endParaRPr lang="ru-UA" sz="2000" dirty="0"/>
          </a:p>
          <a:p>
            <a:r>
              <a:rPr lang="uk-UA" sz="2000" dirty="0"/>
              <a:t>8.4.5.2 Організація не повинна вести господарство на інтродуковані види, крім випадків, коли жорсткі </a:t>
            </a:r>
            <a:r>
              <a:rPr lang="uk-UA" sz="2000" dirty="0" err="1"/>
              <a:t>лісорослинні</a:t>
            </a:r>
            <a:r>
              <a:rPr lang="uk-UA" sz="2000" dirty="0"/>
              <a:t> умови (в </a:t>
            </a:r>
            <a:r>
              <a:rPr lang="uk-UA" sz="2000" dirty="0" err="1"/>
              <a:t>т.ч</a:t>
            </a:r>
            <a:r>
              <a:rPr lang="uk-UA" sz="2000" dirty="0"/>
              <a:t>. зумовлені зміною клімату) не дозволять застосовувати аборигенні види.</a:t>
            </a:r>
            <a:endParaRPr lang="ru-UA" sz="2000" dirty="0"/>
          </a:p>
          <a:p>
            <a:r>
              <a:rPr lang="uk-UA" sz="2000" dirty="0"/>
              <a:t>8.4.5.3 Інтродуковані види повинні використовуватися лише за наявності </a:t>
            </a:r>
            <a:r>
              <a:rPr lang="uk-UA" sz="2000" dirty="0">
                <a:solidFill>
                  <a:srgbClr val="FF0000"/>
                </a:solidFill>
              </a:rPr>
              <a:t>беззаперечних задокументованих доказів</a:t>
            </a:r>
            <a:r>
              <a:rPr lang="uk-UA" sz="2000" dirty="0"/>
              <a:t> (виробничого досвіду та/або результатів наукових досліджень) можливості контролю таких видів. Обмежене використання інтродукованих видів для оцінки їхнього впливу можливе лише за умов методичного керівництва та контролю з боку дослідницьких установ.</a:t>
            </a:r>
            <a:endParaRPr lang="ru-UA" sz="2000" dirty="0"/>
          </a:p>
          <a:p>
            <a:r>
              <a:rPr lang="uk-UA" sz="2000" dirty="0"/>
              <a:t>8.4.5.4 Організація повинна розробити і виконувати ефективні заходи з моніторингу і контролю розповсюдження інвазійних інтродукованих видів, виявлених на території Організації.</a:t>
            </a:r>
            <a:endParaRPr lang="ru-UA" sz="2000" dirty="0"/>
          </a:p>
          <a:p>
            <a:r>
              <a:rPr lang="uk-UA" sz="2000" dirty="0"/>
              <a:t>8.4.5.5 Створення </a:t>
            </a:r>
            <a:r>
              <a:rPr lang="uk-UA" sz="2000" dirty="0">
                <a:solidFill>
                  <a:srgbClr val="FF0000"/>
                </a:solidFill>
              </a:rPr>
              <a:t>плантацій інтродукованих </a:t>
            </a:r>
            <a:r>
              <a:rPr lang="uk-UA" sz="2000" dirty="0"/>
              <a:t>видів можливе лише при лісорозведенні.</a:t>
            </a:r>
            <a:endParaRPr lang="ru-UA" sz="2000" dirty="0"/>
          </a:p>
          <a:p>
            <a:pPr marL="0" indent="0">
              <a:buNone/>
            </a:pP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964555" y="1102898"/>
            <a:ext cx="401541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3488308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uk-UA" sz="2800" u="sng" dirty="0"/>
              <a:t>Критерій 4: Підтримка, збереження і відповідне підвищення біологічного різноманіття у лісових екосистемах</a:t>
            </a:r>
            <a:br>
              <a:rPr lang="ru-UA" sz="2800" dirty="0"/>
            </a:b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normAutofit lnSpcReduction="10000"/>
          </a:bodyPr>
          <a:lstStyle/>
          <a:p>
            <a:pPr marL="0" indent="0">
              <a:buNone/>
            </a:pPr>
            <a:endParaRPr lang="uk-UA" dirty="0"/>
          </a:p>
          <a:p>
            <a:pPr marL="0" indent="0">
              <a:buNone/>
            </a:pPr>
            <a:r>
              <a:rPr lang="uk-UA" sz="2000" dirty="0"/>
              <a:t>8.4.8.6 Під час проведення рубок формування та оздоровлення лісів в складі насадження не повинні повністю видалятися </a:t>
            </a:r>
            <a:r>
              <a:rPr lang="uk-UA" sz="2000" dirty="0">
                <a:solidFill>
                  <a:srgbClr val="FF0000"/>
                </a:solidFill>
              </a:rPr>
              <a:t>супутні аборигенні деревні види</a:t>
            </a:r>
            <a:r>
              <a:rPr lang="uk-UA" sz="2000" dirty="0"/>
              <a:t>.</a:t>
            </a:r>
          </a:p>
          <a:p>
            <a:r>
              <a:rPr lang="uk-UA" sz="2000" dirty="0"/>
              <a:t>8.4.10.3 Карти технологічного процесу розробки лісосіки повинні </a:t>
            </a:r>
            <a:r>
              <a:rPr lang="uk-UA" sz="2000" dirty="0">
                <a:solidFill>
                  <a:srgbClr val="FF0000"/>
                </a:solidFill>
              </a:rPr>
              <a:t>містити розділ </a:t>
            </a:r>
            <a:r>
              <a:rPr lang="uk-UA" sz="2000" dirty="0"/>
              <a:t>з переліком цінних для біологічного різноманіття об’єктів, виявлених на </a:t>
            </a:r>
            <a:r>
              <a:rPr lang="uk-UA" sz="2000" dirty="0" err="1"/>
              <a:t>лісосіці</a:t>
            </a:r>
            <a:r>
              <a:rPr lang="uk-UA" sz="2000" dirty="0"/>
              <a:t>, та практичних заходів зі збереження або поліпшення стану таких об’єктів. </a:t>
            </a:r>
            <a:endParaRPr lang="ru-UA" sz="2000" dirty="0"/>
          </a:p>
          <a:p>
            <a:r>
              <a:rPr lang="uk-UA" sz="2000" dirty="0"/>
              <a:t>8.4.10.4 На лісосіках </a:t>
            </a:r>
            <a:r>
              <a:rPr lang="uk-UA" sz="2000" dirty="0">
                <a:solidFill>
                  <a:srgbClr val="FF0000"/>
                </a:solidFill>
              </a:rPr>
              <a:t>повинні здійснюватися протиерозійні заходи </a:t>
            </a:r>
            <a:r>
              <a:rPr lang="uk-UA" sz="2000" dirty="0"/>
              <a:t>(влаштування фашин і плетених загорож, земляних валів, водовідводів, вирівнювання заглиблень на волоках), проводитися очищення </a:t>
            </a:r>
            <a:r>
              <a:rPr lang="uk-UA" sz="2000" dirty="0" err="1"/>
              <a:t>русел</a:t>
            </a:r>
            <a:r>
              <a:rPr lang="uk-UA" sz="2000" dirty="0"/>
              <a:t> водотоків від порубкових решток, ремонтуватися пошкоджені під'їзні дороги.</a:t>
            </a:r>
          </a:p>
          <a:p>
            <a:r>
              <a:rPr lang="uk-UA" sz="2000" dirty="0"/>
              <a:t>8.4.12.1 Організація повинна </a:t>
            </a:r>
            <a:r>
              <a:rPr lang="uk-UA" sz="2000" dirty="0">
                <a:solidFill>
                  <a:srgbClr val="FF0000"/>
                </a:solidFill>
              </a:rPr>
              <a:t>ініціювати запровадження заходів </a:t>
            </a:r>
            <a:r>
              <a:rPr lang="uk-UA" sz="2000" dirty="0"/>
              <a:t>з регулювання або регулювати чисельність популяцій тварин, які негативно впливають на успішність лісовідновлення, приріст </a:t>
            </a:r>
            <a:r>
              <a:rPr lang="uk-UA" sz="2000" dirty="0" err="1"/>
              <a:t>деревостанів</a:t>
            </a:r>
            <a:r>
              <a:rPr lang="uk-UA" sz="2000" dirty="0"/>
              <a:t> та біологічне різноманіття, до науково обґрунтованого рівня.</a:t>
            </a:r>
            <a:endParaRPr lang="ru-UA" sz="2000" dirty="0"/>
          </a:p>
          <a:p>
            <a:r>
              <a:rPr lang="uk-UA" sz="2000" dirty="0"/>
              <a:t>8.4.12.2 Організація повинна </a:t>
            </a:r>
            <a:r>
              <a:rPr lang="uk-UA" sz="2000" dirty="0">
                <a:solidFill>
                  <a:srgbClr val="FF0000"/>
                </a:solidFill>
              </a:rPr>
              <a:t>вживати заходів з охорони </a:t>
            </a:r>
            <a:r>
              <a:rPr lang="uk-UA" sz="2000" dirty="0"/>
              <a:t>створених в процесі лісовідновлення чи лісорозведення лісових культур від пошкодження тваринами.</a:t>
            </a:r>
            <a:endParaRPr lang="ru-UA" sz="2000" dirty="0"/>
          </a:p>
          <a:p>
            <a:endParaRPr lang="uk-UA" sz="2000" dirty="0"/>
          </a:p>
          <a:p>
            <a:pPr marL="0" indent="0">
              <a:buNone/>
            </a:pPr>
            <a:endParaRPr lang="ru-UA" sz="2000" dirty="0"/>
          </a:p>
          <a:p>
            <a:pPr marL="0" indent="0">
              <a:buNone/>
            </a:pP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964555" y="1102898"/>
            <a:ext cx="401541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3703952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uk-UA" sz="2800" u="sng" dirty="0"/>
              <a:t>Критерій 5: Підтримка і відповідне зміцнення захисних функцій при веденні лісового господарства (головним чином, ґрунтів і водних ресурсів)</a:t>
            </a: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normAutofit/>
          </a:bodyPr>
          <a:lstStyle/>
          <a:p>
            <a:pPr marL="0" indent="0">
              <a:buNone/>
            </a:pPr>
            <a:endParaRPr lang="uk-UA" dirty="0"/>
          </a:p>
          <a:p>
            <a:r>
              <a:rPr lang="uk-UA" sz="2000" dirty="0"/>
              <a:t>8.5.1.4 При створенні або відтворенні ґрунтозахисних і водоохоронних лісів у </a:t>
            </a:r>
            <a:r>
              <a:rPr lang="uk-UA" sz="2000" dirty="0">
                <a:solidFill>
                  <a:srgbClr val="FF0000"/>
                </a:solidFill>
              </a:rPr>
              <a:t>несприятливих </a:t>
            </a:r>
            <a:r>
              <a:rPr lang="uk-UA" sz="2000" dirty="0" err="1">
                <a:solidFill>
                  <a:srgbClr val="FF0000"/>
                </a:solidFill>
              </a:rPr>
              <a:t>лісорослинних</a:t>
            </a:r>
            <a:r>
              <a:rPr lang="uk-UA" sz="2000" dirty="0">
                <a:solidFill>
                  <a:srgbClr val="FF0000"/>
                </a:solidFill>
              </a:rPr>
              <a:t> умовах </a:t>
            </a:r>
            <a:r>
              <a:rPr lang="uk-UA" sz="2000" dirty="0"/>
              <a:t>можуть використовуватися як аборигенні, так і інтродуковані деревні види за умови виконання заходів з моніторингу і контролю розповсюдження потенційно інвазійних інтродукованих видів.</a:t>
            </a:r>
          </a:p>
          <a:p>
            <a:r>
              <a:rPr lang="uk-UA" sz="2000" dirty="0"/>
              <a:t>8.5.3.4 Карти технологічного процесу розробки лісосіки повинні </a:t>
            </a:r>
            <a:r>
              <a:rPr lang="uk-UA" sz="2000" dirty="0">
                <a:solidFill>
                  <a:srgbClr val="FF0000"/>
                </a:solidFill>
              </a:rPr>
              <a:t>містити розділ </a:t>
            </a:r>
            <a:r>
              <a:rPr lang="uk-UA" sz="2000" dirty="0"/>
              <a:t>з переліком протиерозійних заходів, що виконуються під час та після завершення розробки лісосіки.</a:t>
            </a:r>
            <a:endParaRPr lang="ru-UA" sz="2000" dirty="0"/>
          </a:p>
          <a:p>
            <a:r>
              <a:rPr lang="uk-UA" sz="2000" dirty="0"/>
              <a:t>8.5.3.5 Після закінчення рубок на </a:t>
            </a:r>
            <a:r>
              <a:rPr lang="uk-UA" sz="2000" dirty="0" err="1"/>
              <a:t>ерозійно</a:t>
            </a:r>
            <a:r>
              <a:rPr lang="uk-UA" sz="2000" dirty="0"/>
              <a:t>-небезпечних частинах лісосік повинні здійснюватися </a:t>
            </a:r>
            <a:r>
              <a:rPr lang="uk-UA" sz="2000" dirty="0">
                <a:solidFill>
                  <a:srgbClr val="FF0000"/>
                </a:solidFill>
              </a:rPr>
              <a:t>протиерозійні заходи</a:t>
            </a:r>
            <a:r>
              <a:rPr lang="uk-UA" sz="2000" dirty="0"/>
              <a:t>.</a:t>
            </a:r>
            <a:endParaRPr lang="ru-UA" sz="2000" dirty="0"/>
          </a:p>
          <a:p>
            <a:r>
              <a:rPr lang="uk-UA" sz="2000" dirty="0"/>
              <a:t>8.5.4.2 Трелювальні волоки не повинні прокладатися ближче ніж за </a:t>
            </a:r>
            <a:r>
              <a:rPr lang="uk-UA" sz="2000" dirty="0">
                <a:solidFill>
                  <a:srgbClr val="FF0000"/>
                </a:solidFill>
              </a:rPr>
              <a:t>20 метрів від постійних і 10 метрів від тимчасових водотоків</a:t>
            </a:r>
            <a:r>
              <a:rPr lang="uk-UA" sz="2000" dirty="0"/>
              <a:t>, у місцях витоків річок та навколо них. </a:t>
            </a:r>
            <a:endParaRPr lang="ru-UA" sz="2000" dirty="0"/>
          </a:p>
          <a:p>
            <a:endParaRPr lang="uk-UA" sz="2000" dirty="0"/>
          </a:p>
          <a:p>
            <a:pPr marL="0" indent="0">
              <a:buNone/>
            </a:pPr>
            <a:endParaRPr lang="ru-UA" sz="2000" dirty="0"/>
          </a:p>
          <a:p>
            <a:pPr marL="0" indent="0">
              <a:buNone/>
            </a:pP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964555" y="1102898"/>
            <a:ext cx="401541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2983013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12035" y="156238"/>
            <a:ext cx="11343861" cy="996701"/>
          </a:xfrm>
        </p:spPr>
        <p:txBody>
          <a:bodyPr>
            <a:noAutofit/>
          </a:bodyPr>
          <a:lstStyle/>
          <a:p>
            <a:r>
              <a:rPr lang="uk-UA" sz="2800" u="sng" dirty="0"/>
              <a:t>Критерій 6: Підтримка або відповідне зміцнення соціально-економічних функцій і умов</a:t>
            </a:r>
            <a:endParaRPr lang="ru-UA" sz="2800"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normAutofit/>
          </a:bodyPr>
          <a:lstStyle/>
          <a:p>
            <a:r>
              <a:rPr lang="uk-UA" sz="2000" dirty="0"/>
              <a:t>8.6.2.1 Організація повинна забезпечувати </a:t>
            </a:r>
            <a:r>
              <a:rPr lang="uk-UA" sz="2000" dirty="0">
                <a:solidFill>
                  <a:srgbClr val="FF0000"/>
                </a:solidFill>
              </a:rPr>
              <a:t>вільний доступ </a:t>
            </a:r>
            <a:r>
              <a:rPr lang="uk-UA" sz="2000" dirty="0"/>
              <a:t>населення в ліси з метою рекреації. Доступ до лісу обмежується лише під час пожежонебезпечного періоду, на ділянки, де проводяться рубки, в заповідні частини установ природно-заповідного фонду, а також в інших випадках, передбачених законодавчими актами України.</a:t>
            </a:r>
            <a:endParaRPr lang="ru-UA" sz="2000" dirty="0"/>
          </a:p>
          <a:p>
            <a:r>
              <a:rPr lang="uk-UA" sz="2000" dirty="0"/>
              <a:t>8.6.2.2 Організація повинна </a:t>
            </a:r>
            <a:r>
              <a:rPr lang="uk-UA" sz="2000" dirty="0">
                <a:solidFill>
                  <a:srgbClr val="FF0000"/>
                </a:solidFill>
              </a:rPr>
              <a:t>погоджувати користувачам мисливських угідь </a:t>
            </a:r>
            <a:r>
              <a:rPr lang="uk-UA" sz="2000" dirty="0"/>
              <a:t>місця побудови вольєрів та інших об’єктів, що стосуються ведення мисливського господарства, з метою забезпечення вільного та безпечного доступу населення в ліси з метою рекреації.</a:t>
            </a:r>
            <a:endParaRPr lang="ru-UA" sz="2000" dirty="0"/>
          </a:p>
          <a:p>
            <a:r>
              <a:rPr lang="uk-UA" sz="2000" dirty="0"/>
              <a:t>8.6.4.1 Організація повинна підтримувати в актуальному стані </a:t>
            </a:r>
            <a:r>
              <a:rPr lang="uk-UA" sz="2000" dirty="0">
                <a:solidFill>
                  <a:srgbClr val="FF0000"/>
                </a:solidFill>
              </a:rPr>
              <a:t>інформацію про місцеві громади</a:t>
            </a:r>
            <a:r>
              <a:rPr lang="uk-UA" sz="2000" dirty="0"/>
              <a:t>, які перебувають в зоні діяльності Організації та про співпрацю з ними.</a:t>
            </a:r>
            <a:endParaRPr lang="ru-UA" sz="2000" dirty="0"/>
          </a:p>
          <a:p>
            <a:r>
              <a:rPr lang="uk-UA" sz="2000" dirty="0"/>
              <a:t>8.6.4.2 Організація повинна вести господарювання з урахуванням необхідності забезпечення довгострокового добробуту місцевих громад.</a:t>
            </a:r>
            <a:endParaRPr lang="ru-UA" sz="2000" dirty="0"/>
          </a:p>
          <a:p>
            <a:r>
              <a:rPr lang="uk-UA" sz="2000" dirty="0"/>
              <a:t>8.6.4.3. У разі завдання збитків місцевим громадам, Організація </a:t>
            </a:r>
            <a:r>
              <a:rPr lang="uk-UA" sz="2000" dirty="0">
                <a:solidFill>
                  <a:srgbClr val="FF0000"/>
                </a:solidFill>
              </a:rPr>
              <a:t>повинна мати розроблений механізм </a:t>
            </a:r>
            <a:r>
              <a:rPr lang="uk-UA" sz="2000" dirty="0"/>
              <a:t>вирішення такого конфлікту й відшкодування цих збитків, та ефективно його застосовувати.</a:t>
            </a:r>
            <a:endParaRPr lang="ru-UA" sz="2000" dirty="0"/>
          </a:p>
          <a:p>
            <a:r>
              <a:rPr lang="uk-UA" dirty="0"/>
              <a:t> </a:t>
            </a:r>
            <a:endParaRPr lang="ru-UA" sz="2000" dirty="0"/>
          </a:p>
          <a:p>
            <a:pPr marL="0" indent="0">
              <a:buNone/>
            </a:pPr>
            <a:endParaRPr lang="ru-UA" sz="2000" dirty="0"/>
          </a:p>
          <a:p>
            <a:pPr marL="0" indent="0">
              <a:buNone/>
            </a:pP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7050155" y="671513"/>
            <a:ext cx="4015410" cy="365125"/>
          </a:xfrm>
          <a:prstGeom prst="wedgeRectCallout">
            <a:avLst>
              <a:gd name="adj1" fmla="val -40450"/>
              <a:gd name="adj2" fmla="val 100664"/>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4557195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27276"/>
            <a:ext cx="8229600" cy="603318"/>
          </a:xfrm>
        </p:spPr>
        <p:txBody>
          <a:bodyPr/>
          <a:lstStyle/>
          <a:p>
            <a:r>
              <a:rPr lang="uk-UA" sz="3200" dirty="0"/>
              <a:t>Основні розділи </a:t>
            </a:r>
            <a:endParaRPr lang="x-none" sz="32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25</a:t>
            </a:fld>
            <a:endParaRPr lang="en-US" altLang="uk-UA" sz="1400" dirty="0"/>
          </a:p>
        </p:txBody>
      </p:sp>
      <p:graphicFrame>
        <p:nvGraphicFramePr>
          <p:cNvPr id="8" name="Объект 7">
            <a:extLst>
              <a:ext uri="{FF2B5EF4-FFF2-40B4-BE49-F238E27FC236}">
                <a16:creationId xmlns:a16="http://schemas.microsoft.com/office/drawing/2014/main" id="{6BD49E72-C895-4F9D-B02D-85C3FFD2812C}"/>
              </a:ext>
            </a:extLst>
          </p:cNvPr>
          <p:cNvGraphicFramePr>
            <a:graphicFrameLocks noGrp="1"/>
          </p:cNvGraphicFramePr>
          <p:nvPr>
            <p:ph idx="1"/>
            <p:extLst>
              <p:ext uri="{D42A27DB-BD31-4B8C-83A1-F6EECF244321}">
                <p14:modId xmlns:p14="http://schemas.microsoft.com/office/powerpoint/2010/main" val="2349471328"/>
              </p:ext>
            </p:extLst>
          </p:nvPr>
        </p:nvGraphicFramePr>
        <p:xfrm>
          <a:off x="808465" y="957729"/>
          <a:ext cx="7898130" cy="4293896"/>
        </p:xfrm>
        <a:graphic>
          <a:graphicData uri="http://schemas.openxmlformats.org/drawingml/2006/table">
            <a:tbl>
              <a:tblPr firstRow="1" firstCol="1" bandRow="1">
                <a:tableStyleId>{69C7853C-536D-4A76-A0AE-DD22124D55A5}</a:tableStyleId>
              </a:tblPr>
              <a:tblGrid>
                <a:gridCol w="7898130">
                  <a:extLst>
                    <a:ext uri="{9D8B030D-6E8A-4147-A177-3AD203B41FA5}">
                      <a16:colId xmlns:a16="http://schemas.microsoft.com/office/drawing/2014/main" val="2046903755"/>
                    </a:ext>
                  </a:extLst>
                </a:gridCol>
              </a:tblGrid>
              <a:tr h="536737">
                <a:tc>
                  <a:txBody>
                    <a:bodyPr/>
                    <a:lstStyle/>
                    <a:p>
                      <a:pPr marL="71755">
                        <a:spcBef>
                          <a:spcPts val="600"/>
                        </a:spcBef>
                        <a:spcAft>
                          <a:spcPts val="0"/>
                        </a:spcAft>
                        <a:tabLst>
                          <a:tab pos="5340985" algn="r"/>
                        </a:tabLst>
                      </a:pPr>
                      <a:r>
                        <a:rPr lang="ru-RU" sz="2800" b="1" dirty="0">
                          <a:effectLst/>
                          <a:latin typeface="+mn-lt"/>
                        </a:rPr>
                        <a:t>9. </a:t>
                      </a:r>
                      <a:r>
                        <a:rPr lang="ru-RU" sz="2800" b="1" dirty="0" err="1">
                          <a:effectLst/>
                          <a:latin typeface="+mn-lt"/>
                        </a:rPr>
                        <a:t>Оцінка</a:t>
                      </a:r>
                      <a:r>
                        <a:rPr lang="ru-RU" sz="2800" b="1" dirty="0">
                          <a:effectLst/>
                          <a:latin typeface="+mn-lt"/>
                        </a:rPr>
                        <a:t> </a:t>
                      </a:r>
                      <a:endParaRPr lang="ru-UA" sz="2800" b="1"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2333561"/>
                  </a:ext>
                </a:extLst>
              </a:tr>
              <a:tr h="536737">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9.1 </a:t>
                      </a:r>
                      <a:r>
                        <a:rPr lang="ru-RU" sz="2400" b="0" dirty="0" err="1">
                          <a:effectLst/>
                          <a:latin typeface="+mn-lt"/>
                          <a:ea typeface="Tahoma" panose="020B0604030504040204" pitchFamily="34" charset="0"/>
                          <a:cs typeface="Times New Roman" panose="02020603050405020304" pitchFamily="18" charset="0"/>
                        </a:rPr>
                        <a:t>Моніторинг</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вимірювання</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аналіз</a:t>
                      </a:r>
                      <a:r>
                        <a:rPr lang="ru-RU" sz="2400" b="0" dirty="0">
                          <a:effectLst/>
                          <a:latin typeface="+mn-lt"/>
                          <a:ea typeface="Tahoma" panose="020B0604030504040204" pitchFamily="34" charset="0"/>
                          <a:cs typeface="Times New Roman" panose="02020603050405020304" pitchFamily="18" charset="0"/>
                        </a:rPr>
                        <a:t> і </a:t>
                      </a:r>
                      <a:r>
                        <a:rPr lang="ru-RU" sz="2400" b="0" dirty="0" err="1">
                          <a:effectLst/>
                          <a:latin typeface="+mn-lt"/>
                          <a:ea typeface="Tahoma" panose="020B0604030504040204" pitchFamily="34" charset="0"/>
                          <a:cs typeface="Times New Roman" panose="02020603050405020304" pitchFamily="18" charset="0"/>
                        </a:rPr>
                        <a:t>оцінка</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83737979"/>
                  </a:ext>
                </a:extLst>
              </a:tr>
              <a:tr h="536737">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9.2 </a:t>
                      </a:r>
                      <a:r>
                        <a:rPr lang="ru-RU" sz="2400" b="0" dirty="0" err="1">
                          <a:effectLst/>
                          <a:latin typeface="+mn-lt"/>
                          <a:ea typeface="Tahoma" panose="020B0604030504040204" pitchFamily="34" charset="0"/>
                          <a:cs typeface="Times New Roman" panose="02020603050405020304" pitchFamily="18" charset="0"/>
                        </a:rPr>
                        <a:t>Внутрішній</a:t>
                      </a:r>
                      <a:r>
                        <a:rPr lang="ru-RU" sz="2400" b="0" dirty="0">
                          <a:effectLst/>
                          <a:latin typeface="+mn-lt"/>
                          <a:ea typeface="Tahoma" panose="020B0604030504040204" pitchFamily="34" charset="0"/>
                          <a:cs typeface="Times New Roman" panose="02020603050405020304" pitchFamily="18" charset="0"/>
                        </a:rPr>
                        <a:t> аудит</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362145"/>
                  </a:ext>
                </a:extLst>
              </a:tr>
              <a:tr h="536737">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9.3 Перегляд </a:t>
                      </a:r>
                      <a:r>
                        <a:rPr lang="ru-RU" sz="2400" b="0" dirty="0" err="1">
                          <a:effectLst/>
                          <a:latin typeface="+mn-lt"/>
                          <a:ea typeface="Tahoma" panose="020B0604030504040204" pitchFamily="34" charset="0"/>
                          <a:cs typeface="Times New Roman" panose="02020603050405020304" pitchFamily="18" charset="0"/>
                        </a:rPr>
                        <a:t>системи</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управління</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50966389"/>
                  </a:ext>
                </a:extLst>
              </a:tr>
              <a:tr h="536737">
                <a:tc>
                  <a:txBody>
                    <a:bodyPr/>
                    <a:lstStyle/>
                    <a:p>
                      <a:pPr marL="71755" marR="0" lvl="0" indent="0" algn="l" defTabSz="457200" rtl="0" eaLnBrk="1" fontAlgn="auto" latinLnBrk="0" hangingPunct="1">
                        <a:lnSpc>
                          <a:spcPct val="100000"/>
                        </a:lnSpc>
                        <a:spcBef>
                          <a:spcPts val="600"/>
                        </a:spcBef>
                        <a:spcAft>
                          <a:spcPts val="0"/>
                        </a:spcAft>
                        <a:buClrTx/>
                        <a:buSzTx/>
                        <a:buFontTx/>
                        <a:buNone/>
                        <a:tabLst>
                          <a:tab pos="5340985" algn="r"/>
                        </a:tabLst>
                        <a:defRPr/>
                      </a:pPr>
                      <a:r>
                        <a:rPr lang="ru-RU" sz="2800" b="1" dirty="0">
                          <a:effectLst/>
                          <a:latin typeface="+mn-lt"/>
                        </a:rPr>
                        <a:t>10. </a:t>
                      </a:r>
                      <a:r>
                        <a:rPr lang="ru-RU" sz="2800" b="1" dirty="0" err="1">
                          <a:effectLst/>
                          <a:latin typeface="+mn-lt"/>
                        </a:rPr>
                        <a:t>Удосконалення</a:t>
                      </a:r>
                      <a:r>
                        <a:rPr lang="ru-RU" sz="2800" b="1" dirty="0">
                          <a:effectLst/>
                          <a:latin typeface="+mn-lt"/>
                        </a:rPr>
                        <a:t> </a:t>
                      </a:r>
                      <a:endParaRPr lang="ru-UA" sz="2800" b="1"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2779345"/>
                  </a:ext>
                </a:extLst>
              </a:tr>
              <a:tr h="536737">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10.1 </a:t>
                      </a:r>
                      <a:r>
                        <a:rPr lang="ru-RU" sz="2400" b="0" dirty="0" err="1">
                          <a:effectLst/>
                          <a:latin typeface="+mn-lt"/>
                          <a:ea typeface="Tahoma" panose="020B0604030504040204" pitchFamily="34" charset="0"/>
                          <a:cs typeface="Times New Roman" panose="02020603050405020304" pitchFamily="18" charset="0"/>
                        </a:rPr>
                        <a:t>Невідповідність</a:t>
                      </a:r>
                      <a:r>
                        <a:rPr lang="ru-RU" sz="2400" b="0" dirty="0">
                          <a:effectLst/>
                          <a:latin typeface="+mn-lt"/>
                          <a:ea typeface="Tahoma" panose="020B0604030504040204" pitchFamily="34" charset="0"/>
                          <a:cs typeface="Times New Roman" panose="02020603050405020304" pitchFamily="18" charset="0"/>
                        </a:rPr>
                        <a:t> і </a:t>
                      </a:r>
                      <a:r>
                        <a:rPr lang="ru-RU" sz="2400" b="0" dirty="0" err="1">
                          <a:effectLst/>
                          <a:latin typeface="+mn-lt"/>
                          <a:ea typeface="Tahoma" panose="020B0604030504040204" pitchFamily="34" charset="0"/>
                          <a:cs typeface="Times New Roman" panose="02020603050405020304" pitchFamily="18" charset="0"/>
                        </a:rPr>
                        <a:t>коригувальні</a:t>
                      </a:r>
                      <a:r>
                        <a:rPr lang="ru-RU" sz="2400" b="0" dirty="0">
                          <a:effectLst/>
                          <a:latin typeface="+mn-lt"/>
                          <a:ea typeface="Tahoma" panose="020B0604030504040204" pitchFamily="34" charset="0"/>
                          <a:cs typeface="Times New Roman" panose="02020603050405020304" pitchFamily="18" charset="0"/>
                        </a:rPr>
                        <a:t> заходи</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52390862"/>
                  </a:ext>
                </a:extLst>
              </a:tr>
              <a:tr h="536737">
                <a:tc>
                  <a:txBody>
                    <a:bodyPr/>
                    <a:lstStyle/>
                    <a:p>
                      <a:pPr marL="71755">
                        <a:spcBef>
                          <a:spcPts val="600"/>
                        </a:spcBef>
                        <a:spcAft>
                          <a:spcPts val="0"/>
                        </a:spcAft>
                        <a:tabLst>
                          <a:tab pos="5340985" algn="r"/>
                        </a:tabLst>
                      </a:pPr>
                      <a:r>
                        <a:rPr lang="ru-RU" sz="2400" b="0" dirty="0">
                          <a:effectLst/>
                          <a:latin typeface="+mn-lt"/>
                          <a:ea typeface="Tahoma" panose="020B0604030504040204" pitchFamily="34" charset="0"/>
                          <a:cs typeface="Times New Roman" panose="02020603050405020304" pitchFamily="18" charset="0"/>
                        </a:rPr>
                        <a:t>10.2 </a:t>
                      </a:r>
                      <a:r>
                        <a:rPr lang="ru-RU" sz="2400" b="0" dirty="0" err="1">
                          <a:effectLst/>
                          <a:latin typeface="+mn-lt"/>
                          <a:ea typeface="Tahoma" panose="020B0604030504040204" pitchFamily="34" charset="0"/>
                          <a:cs typeface="Times New Roman" panose="02020603050405020304" pitchFamily="18" charset="0"/>
                        </a:rPr>
                        <a:t>Безперервне</a:t>
                      </a:r>
                      <a:r>
                        <a:rPr lang="ru-RU" sz="2400" b="0" dirty="0">
                          <a:effectLst/>
                          <a:latin typeface="+mn-lt"/>
                          <a:ea typeface="Tahoma" panose="020B0604030504040204" pitchFamily="34" charset="0"/>
                          <a:cs typeface="Times New Roman" panose="02020603050405020304" pitchFamily="18" charset="0"/>
                        </a:rPr>
                        <a:t> </a:t>
                      </a:r>
                      <a:r>
                        <a:rPr lang="ru-RU" sz="2400" b="0" dirty="0" err="1">
                          <a:effectLst/>
                          <a:latin typeface="+mn-lt"/>
                          <a:ea typeface="Tahoma" panose="020B0604030504040204" pitchFamily="34" charset="0"/>
                          <a:cs typeface="Times New Roman" panose="02020603050405020304" pitchFamily="18" charset="0"/>
                        </a:rPr>
                        <a:t>вдосконалення</a:t>
                      </a:r>
                      <a:endParaRPr lang="ru-UA" sz="2400" b="0" dirty="0">
                        <a:effectLst/>
                        <a:latin typeface="+mn-lt"/>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61078186"/>
                  </a:ext>
                </a:extLst>
              </a:tr>
              <a:tr h="536737">
                <a:tc>
                  <a:txBody>
                    <a:bodyPr/>
                    <a:lstStyle/>
                    <a:p>
                      <a:pPr marL="71755">
                        <a:spcBef>
                          <a:spcPts val="600"/>
                        </a:spcBef>
                        <a:spcAft>
                          <a:spcPts val="0"/>
                        </a:spcAft>
                        <a:tabLst>
                          <a:tab pos="5340985" algn="r"/>
                        </a:tabLst>
                      </a:pP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17149023"/>
                  </a:ext>
                </a:extLst>
              </a:tr>
            </a:tbl>
          </a:graphicData>
        </a:graphic>
      </p:graphicFrame>
    </p:spTree>
    <p:extLst>
      <p:ext uri="{BB962C8B-B14F-4D97-AF65-F5344CB8AC3E}">
        <p14:creationId xmlns:p14="http://schemas.microsoft.com/office/powerpoint/2010/main" val="4004167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4C0049-C302-4C5F-A625-2A851447ACA5}"/>
              </a:ext>
            </a:extLst>
          </p:cNvPr>
          <p:cNvSpPr>
            <a:spLocks noGrp="1"/>
          </p:cNvSpPr>
          <p:nvPr>
            <p:ph type="title"/>
          </p:nvPr>
        </p:nvSpPr>
        <p:spPr>
          <a:xfrm>
            <a:off x="782615" y="112643"/>
            <a:ext cx="10626770" cy="742123"/>
          </a:xfrm>
        </p:spPr>
        <p:txBody>
          <a:bodyPr>
            <a:noAutofit/>
          </a:bodyPr>
          <a:lstStyle/>
          <a:p>
            <a:r>
              <a:rPr lang="uk-UA" sz="2800" dirty="0"/>
              <a:t>Додаток Б. Моніторинг процесів, пов’язаних із сталим  лісоуправлінням (витяг)</a:t>
            </a:r>
            <a:endParaRPr lang="ru-UA" sz="2800" dirty="0"/>
          </a:p>
        </p:txBody>
      </p:sp>
      <p:graphicFrame>
        <p:nvGraphicFramePr>
          <p:cNvPr id="4" name="Объект 3">
            <a:extLst>
              <a:ext uri="{FF2B5EF4-FFF2-40B4-BE49-F238E27FC236}">
                <a16:creationId xmlns:a16="http://schemas.microsoft.com/office/drawing/2014/main" id="{D88757B7-95CD-472E-A7F9-9D1F150A176A}"/>
              </a:ext>
            </a:extLst>
          </p:cNvPr>
          <p:cNvGraphicFramePr>
            <a:graphicFrameLocks noGrp="1"/>
          </p:cNvGraphicFramePr>
          <p:nvPr>
            <p:ph idx="1"/>
            <p:extLst>
              <p:ext uri="{D42A27DB-BD31-4B8C-83A1-F6EECF244321}">
                <p14:modId xmlns:p14="http://schemas.microsoft.com/office/powerpoint/2010/main" val="1101620440"/>
              </p:ext>
            </p:extLst>
          </p:nvPr>
        </p:nvGraphicFramePr>
        <p:xfrm>
          <a:off x="368990" y="1125108"/>
          <a:ext cx="11454020" cy="5212080"/>
        </p:xfrm>
        <a:graphic>
          <a:graphicData uri="http://schemas.openxmlformats.org/drawingml/2006/table">
            <a:tbl>
              <a:tblPr firstRow="1" firstCol="1" bandRow="1">
                <a:tableStyleId>{5C22544A-7EE6-4342-B048-85BDC9FD1C3A}</a:tableStyleId>
              </a:tblPr>
              <a:tblGrid>
                <a:gridCol w="1925707">
                  <a:extLst>
                    <a:ext uri="{9D8B030D-6E8A-4147-A177-3AD203B41FA5}">
                      <a16:colId xmlns:a16="http://schemas.microsoft.com/office/drawing/2014/main" val="2795506347"/>
                    </a:ext>
                  </a:extLst>
                </a:gridCol>
                <a:gridCol w="3829878">
                  <a:extLst>
                    <a:ext uri="{9D8B030D-6E8A-4147-A177-3AD203B41FA5}">
                      <a16:colId xmlns:a16="http://schemas.microsoft.com/office/drawing/2014/main" val="1261404788"/>
                    </a:ext>
                  </a:extLst>
                </a:gridCol>
                <a:gridCol w="2133600">
                  <a:extLst>
                    <a:ext uri="{9D8B030D-6E8A-4147-A177-3AD203B41FA5}">
                      <a16:colId xmlns:a16="http://schemas.microsoft.com/office/drawing/2014/main" val="4183090252"/>
                    </a:ext>
                  </a:extLst>
                </a:gridCol>
                <a:gridCol w="3564835">
                  <a:extLst>
                    <a:ext uri="{9D8B030D-6E8A-4147-A177-3AD203B41FA5}">
                      <a16:colId xmlns:a16="http://schemas.microsoft.com/office/drawing/2014/main" val="769717347"/>
                    </a:ext>
                  </a:extLst>
                </a:gridCol>
              </a:tblGrid>
              <a:tr h="676020">
                <a:tc>
                  <a:txBody>
                    <a:bodyPr/>
                    <a:lstStyle/>
                    <a:p>
                      <a:pPr algn="ctr">
                        <a:spcAft>
                          <a:spcPts val="0"/>
                        </a:spcAft>
                      </a:pPr>
                      <a:r>
                        <a:rPr lang="uk-UA" sz="1800" dirty="0">
                          <a:effectLst/>
                        </a:rPr>
                        <a:t>Об’єкт моніторингу</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uk-UA" sz="1800" dirty="0">
                          <a:effectLst/>
                        </a:rPr>
                        <a:t>Предмет моніторингу</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uk-UA" sz="1800" dirty="0">
                          <a:effectLst/>
                        </a:rPr>
                        <a:t>Періодичність звітності з моніторингу</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uk-UA" sz="1800" dirty="0">
                          <a:effectLst/>
                        </a:rPr>
                        <a:t>Рекомендований представник управлінського персоналу, що відповідає за моніторинг</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97621576"/>
                  </a:ext>
                </a:extLst>
              </a:tr>
              <a:tr h="450680">
                <a:tc rowSpan="6">
                  <a:txBody>
                    <a:bodyPr/>
                    <a:lstStyle/>
                    <a:p>
                      <a:pPr>
                        <a:spcAft>
                          <a:spcPts val="0"/>
                        </a:spcAft>
                      </a:pPr>
                      <a:r>
                        <a:rPr lang="uk-UA" sz="1800" dirty="0">
                          <a:effectLst/>
                        </a:rPr>
                        <a:t>1. Стан і життєздатність лісів</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uk-UA" sz="1800" dirty="0">
                          <a:effectLst/>
                        </a:rPr>
                        <a:t>Використання лісових ресурсів (</a:t>
                      </a:r>
                      <a:r>
                        <a:rPr lang="uk-UA" sz="1800" dirty="0" err="1">
                          <a:effectLst/>
                        </a:rPr>
                        <a:t>в.т.ч</a:t>
                      </a:r>
                      <a:r>
                        <a:rPr lang="uk-UA" sz="1800" dirty="0">
                          <a:effectLst/>
                        </a:rPr>
                        <a:t>. щодо надання </a:t>
                      </a:r>
                      <a:r>
                        <a:rPr lang="uk-UA" sz="1800" dirty="0" err="1">
                          <a:effectLst/>
                        </a:rPr>
                        <a:t>екосистемних</a:t>
                      </a:r>
                      <a:r>
                        <a:rPr lang="uk-UA" sz="1800" dirty="0">
                          <a:effectLst/>
                        </a:rPr>
                        <a:t> послуг)</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a:effectLst/>
                        </a:rPr>
                        <a:t>Щорічна,</a:t>
                      </a:r>
                      <a:endParaRPr lang="ru-UA" sz="1800">
                        <a:effectLst/>
                      </a:endParaRPr>
                    </a:p>
                    <a:p>
                      <a:pPr>
                        <a:spcAft>
                          <a:spcPts val="0"/>
                        </a:spcAft>
                      </a:pPr>
                      <a:r>
                        <a:rPr lang="uk-UA" sz="1800">
                          <a:effectLst/>
                        </a:rPr>
                        <a:t>Кожний ревізійний період</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a:effectLst/>
                        </a:rPr>
                        <a:t>Головний лісничий</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99637118"/>
                  </a:ext>
                </a:extLst>
              </a:tr>
              <a:tr h="676020">
                <a:tc vMerge="1">
                  <a:txBody>
                    <a:bodyPr/>
                    <a:lstStyle/>
                    <a:p>
                      <a:endParaRPr lang="ru-UA"/>
                    </a:p>
                  </a:txBody>
                  <a:tcPr/>
                </a:tc>
                <a:tc>
                  <a:txBody>
                    <a:bodyPr/>
                    <a:lstStyle/>
                    <a:p>
                      <a:pPr>
                        <a:spcAft>
                          <a:spcPts val="0"/>
                        </a:spcAft>
                      </a:pPr>
                      <a:r>
                        <a:rPr lang="uk-UA" sz="1800" dirty="0">
                          <a:effectLst/>
                        </a:rPr>
                        <a:t>Параметри лісового фонду за віковою структурою, породним складом, запасами та площами</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dirty="0">
                          <a:effectLst/>
                        </a:rPr>
                        <a:t>Щорічна,</a:t>
                      </a:r>
                      <a:endParaRPr lang="ru-UA" sz="1800" dirty="0">
                        <a:effectLst/>
                      </a:endParaRPr>
                    </a:p>
                    <a:p>
                      <a:pPr>
                        <a:spcAft>
                          <a:spcPts val="0"/>
                        </a:spcAft>
                      </a:pPr>
                      <a:r>
                        <a:rPr lang="uk-UA" sz="1800" dirty="0">
                          <a:effectLst/>
                        </a:rPr>
                        <a:t>Кожний ревізійний період</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dirty="0">
                          <a:effectLst/>
                        </a:rPr>
                        <a:t>Начальник відділу лісового господарства</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26178567"/>
                  </a:ext>
                </a:extLst>
              </a:tr>
              <a:tr h="676020">
                <a:tc vMerge="1">
                  <a:txBody>
                    <a:bodyPr/>
                    <a:lstStyle/>
                    <a:p>
                      <a:endParaRPr lang="ru-UA"/>
                    </a:p>
                  </a:txBody>
                  <a:tcPr/>
                </a:tc>
                <a:tc>
                  <a:txBody>
                    <a:bodyPr/>
                    <a:lstStyle/>
                    <a:p>
                      <a:pPr>
                        <a:spcAft>
                          <a:spcPts val="0"/>
                        </a:spcAft>
                      </a:pPr>
                      <a:r>
                        <a:rPr lang="uk-UA" sz="1800">
                          <a:effectLst/>
                        </a:rPr>
                        <a:t>Обсяги і стан лісовідновлення та лісорозведення</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a:effectLst/>
                        </a:rPr>
                        <a:t>Щорічна,</a:t>
                      </a:r>
                      <a:endParaRPr lang="ru-UA" sz="1800">
                        <a:effectLst/>
                      </a:endParaRPr>
                    </a:p>
                    <a:p>
                      <a:pPr>
                        <a:spcAft>
                          <a:spcPts val="0"/>
                        </a:spcAft>
                      </a:pPr>
                      <a:r>
                        <a:rPr lang="uk-UA" sz="1800">
                          <a:effectLst/>
                        </a:rPr>
                        <a:t>Кожний ревізійний період</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dirty="0">
                          <a:effectLst/>
                        </a:rPr>
                        <a:t>Начальник відділу лісового господарства, інженер лісових культур</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92903375"/>
                  </a:ext>
                </a:extLst>
              </a:tr>
              <a:tr h="676020">
                <a:tc vMerge="1">
                  <a:txBody>
                    <a:bodyPr/>
                    <a:lstStyle/>
                    <a:p>
                      <a:endParaRPr lang="ru-UA"/>
                    </a:p>
                  </a:txBody>
                  <a:tcPr/>
                </a:tc>
                <a:tc>
                  <a:txBody>
                    <a:bodyPr/>
                    <a:lstStyle/>
                    <a:p>
                      <a:pPr>
                        <a:spcAft>
                          <a:spcPts val="0"/>
                        </a:spcAft>
                      </a:pPr>
                      <a:r>
                        <a:rPr lang="uk-UA" sz="1800">
                          <a:effectLst/>
                        </a:rPr>
                        <a:t>Обсяг лісокористування (в т.ч. стосовно недеревинної лісової продукції)</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a:effectLst/>
                        </a:rPr>
                        <a:t>Щорічна,</a:t>
                      </a:r>
                      <a:endParaRPr lang="ru-UA" sz="1800">
                        <a:effectLst/>
                      </a:endParaRPr>
                    </a:p>
                    <a:p>
                      <a:pPr>
                        <a:spcAft>
                          <a:spcPts val="0"/>
                        </a:spcAft>
                      </a:pPr>
                      <a:r>
                        <a:rPr lang="uk-UA" sz="1800">
                          <a:effectLst/>
                        </a:rPr>
                        <a:t>Кожний ревізійний період</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dirty="0">
                          <a:effectLst/>
                        </a:rPr>
                        <a:t>Інженер лісового господарства, начальник відділу лісового господарства</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52226497"/>
                  </a:ext>
                </a:extLst>
              </a:tr>
              <a:tr h="450680">
                <a:tc vMerge="1">
                  <a:txBody>
                    <a:bodyPr/>
                    <a:lstStyle/>
                    <a:p>
                      <a:endParaRPr lang="ru-UA"/>
                    </a:p>
                  </a:txBody>
                  <a:tcPr/>
                </a:tc>
                <a:tc>
                  <a:txBody>
                    <a:bodyPr/>
                    <a:lstStyle/>
                    <a:p>
                      <a:pPr>
                        <a:spcAft>
                          <a:spcPts val="0"/>
                        </a:spcAft>
                      </a:pPr>
                      <a:r>
                        <a:rPr lang="uk-UA" sz="1800">
                          <a:effectLst/>
                        </a:rPr>
                        <a:t>Параметри мисливської фауни</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a:effectLst/>
                        </a:rPr>
                        <a:t>Щорічна,</a:t>
                      </a:r>
                      <a:endParaRPr lang="ru-UA" sz="1800">
                        <a:effectLst/>
                      </a:endParaRPr>
                    </a:p>
                    <a:p>
                      <a:pPr>
                        <a:spcAft>
                          <a:spcPts val="0"/>
                        </a:spcAft>
                      </a:pPr>
                      <a:r>
                        <a:rPr lang="uk-UA" sz="1800">
                          <a:effectLst/>
                        </a:rPr>
                        <a:t>Кожний ревізійний період</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dirty="0">
                          <a:effectLst/>
                        </a:rPr>
                        <a:t>Мисливствознавець</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040656102"/>
                  </a:ext>
                </a:extLst>
              </a:tr>
              <a:tr h="225340">
                <a:tc vMerge="1">
                  <a:txBody>
                    <a:bodyPr/>
                    <a:lstStyle/>
                    <a:p>
                      <a:endParaRPr lang="ru-UA"/>
                    </a:p>
                  </a:txBody>
                  <a:tcPr/>
                </a:tc>
                <a:tc>
                  <a:txBody>
                    <a:bodyPr/>
                    <a:lstStyle/>
                    <a:p>
                      <a:pPr>
                        <a:spcAft>
                          <a:spcPts val="0"/>
                        </a:spcAft>
                      </a:pPr>
                      <a:r>
                        <a:rPr lang="uk-UA" sz="1800">
                          <a:effectLst/>
                        </a:rPr>
                        <a:t>Біотехнічні заходи</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a:effectLst/>
                        </a:rPr>
                        <a:t>Щорічна</a:t>
                      </a:r>
                      <a:endParaRPr lang="ru-UA"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uk-UA" sz="1800" dirty="0">
                          <a:effectLst/>
                        </a:rPr>
                        <a:t>Мисливствознавець</a:t>
                      </a:r>
                      <a:endParaRPr lang="ru-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96948795"/>
                  </a:ext>
                </a:extLst>
              </a:tr>
            </a:tbl>
          </a:graphicData>
        </a:graphic>
      </p:graphicFrame>
    </p:spTree>
    <p:extLst>
      <p:ext uri="{BB962C8B-B14F-4D97-AF65-F5344CB8AC3E}">
        <p14:creationId xmlns:p14="http://schemas.microsoft.com/office/powerpoint/2010/main" val="30185291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21B2E9-CD92-4D48-B63D-4B4C7CFA3C03}"/>
              </a:ext>
            </a:extLst>
          </p:cNvPr>
          <p:cNvSpPr>
            <a:spLocks noGrp="1"/>
          </p:cNvSpPr>
          <p:nvPr>
            <p:ph type="title"/>
          </p:nvPr>
        </p:nvSpPr>
        <p:spPr>
          <a:xfrm>
            <a:off x="265044" y="355724"/>
            <a:ext cx="11343861" cy="996701"/>
          </a:xfrm>
        </p:spPr>
        <p:txBody>
          <a:bodyPr>
            <a:noAutofit/>
          </a:bodyPr>
          <a:lstStyle/>
          <a:p>
            <a:pPr algn="ctr"/>
            <a:r>
              <a:rPr lang="uk-UA" b="1" dirty="0"/>
              <a:t>Важливо!</a:t>
            </a:r>
            <a:endParaRPr lang="ru-UA" b="1" dirty="0"/>
          </a:p>
        </p:txBody>
      </p:sp>
      <p:sp>
        <p:nvSpPr>
          <p:cNvPr id="3" name="Объект 2">
            <a:extLst>
              <a:ext uri="{FF2B5EF4-FFF2-40B4-BE49-F238E27FC236}">
                <a16:creationId xmlns:a16="http://schemas.microsoft.com/office/drawing/2014/main" id="{1CB6C8FA-75FF-4728-9986-266488F98C82}"/>
              </a:ext>
            </a:extLst>
          </p:cNvPr>
          <p:cNvSpPr>
            <a:spLocks noGrp="1"/>
          </p:cNvSpPr>
          <p:nvPr>
            <p:ph idx="1"/>
          </p:nvPr>
        </p:nvSpPr>
        <p:spPr>
          <a:xfrm>
            <a:off x="463825" y="1285461"/>
            <a:ext cx="11343861" cy="5416301"/>
          </a:xfrm>
        </p:spPr>
        <p:txBody>
          <a:bodyPr>
            <a:normAutofit/>
          </a:bodyPr>
          <a:lstStyle/>
          <a:p>
            <a:pPr marL="0" indent="0">
              <a:buNone/>
            </a:pPr>
            <a:r>
              <a:rPr lang="uk-UA" dirty="0"/>
              <a:t> </a:t>
            </a:r>
            <a:endParaRPr lang="ru-UA" sz="2000" dirty="0"/>
          </a:p>
          <a:p>
            <a:pPr marL="0" indent="0">
              <a:buNone/>
            </a:pPr>
            <a:endParaRPr lang="ru-UA" sz="2000" dirty="0"/>
          </a:p>
          <a:p>
            <a:pPr marL="0" indent="0">
              <a:buNone/>
            </a:pPr>
            <a:endParaRPr lang="ru-UA" dirty="0"/>
          </a:p>
        </p:txBody>
      </p:sp>
      <p:sp>
        <p:nvSpPr>
          <p:cNvPr id="4" name="Облачко с текстом: прямоугольное 3">
            <a:extLst>
              <a:ext uri="{FF2B5EF4-FFF2-40B4-BE49-F238E27FC236}">
                <a16:creationId xmlns:a16="http://schemas.microsoft.com/office/drawing/2014/main" id="{F39C4D82-9547-46CF-90F7-3DD97DABCB75}"/>
              </a:ext>
            </a:extLst>
          </p:cNvPr>
          <p:cNvSpPr/>
          <p:nvPr/>
        </p:nvSpPr>
        <p:spPr>
          <a:xfrm>
            <a:off x="1331843" y="1785909"/>
            <a:ext cx="9210261" cy="4535378"/>
          </a:xfrm>
          <a:prstGeom prst="wedgeRectCallout">
            <a:avLst>
              <a:gd name="adj1" fmla="val 9792"/>
              <a:gd name="adj2" fmla="val -69832"/>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3200" dirty="0"/>
              <a:t>Для  детальнішого аналізу користуйтеся повним текстом стандарту.</a:t>
            </a:r>
          </a:p>
          <a:p>
            <a:pPr algn="ctr"/>
            <a:r>
              <a:rPr lang="uk-UA" sz="3200" dirty="0"/>
              <a:t>Усі зацікавлені сторони можуть вносити зауваження та пропозиції не лише до тексту самого стандарту, а також і до процесу встановлення системи та усіх процедурних документів, розміщених на нашому сайті </a:t>
            </a:r>
            <a:r>
              <a:rPr lang="en-US" sz="3200" dirty="0">
                <a:hlinkClick r:id="rId2"/>
              </a:rPr>
              <a:t>http://woodcertification.com.ua/</a:t>
            </a:r>
            <a:r>
              <a:rPr lang="uk-UA" sz="3200" dirty="0"/>
              <a:t>.</a:t>
            </a:r>
          </a:p>
          <a:p>
            <a:pPr algn="ctr"/>
            <a:r>
              <a:rPr lang="uk-UA" sz="3200" dirty="0"/>
              <a:t>Чекаємо з нетерпінням ваших коментарів!</a:t>
            </a:r>
            <a:endParaRPr lang="ru-UA" sz="3200" dirty="0"/>
          </a:p>
        </p:txBody>
      </p:sp>
    </p:spTree>
    <p:extLst>
      <p:ext uri="{BB962C8B-B14F-4D97-AF65-F5344CB8AC3E}">
        <p14:creationId xmlns:p14="http://schemas.microsoft.com/office/powerpoint/2010/main" val="3375920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a:extLst>
              <a:ext uri="{FF2B5EF4-FFF2-40B4-BE49-F238E27FC236}">
                <a16:creationId xmlns:a16="http://schemas.microsoft.com/office/drawing/2014/main" id="{9C4A858D-D7C0-4900-8394-32BAA82628EF}"/>
              </a:ext>
            </a:extLst>
          </p:cNvPr>
          <p:cNvSpPr>
            <a:spLocks noGrp="1"/>
          </p:cNvSpPr>
          <p:nvPr>
            <p:ph type="body" idx="1"/>
          </p:nvPr>
        </p:nvSpPr>
        <p:spPr>
          <a:xfrm>
            <a:off x="3624064" y="1587905"/>
            <a:ext cx="5311603" cy="1570962"/>
          </a:xfrm>
        </p:spPr>
        <p:txBody>
          <a:bodyPr>
            <a:noAutofit/>
          </a:bodyPr>
          <a:lstStyle/>
          <a:p>
            <a:r>
              <a:rPr lang="uk-UA" sz="4800" dirty="0"/>
              <a:t>Дякуємо за увагу</a:t>
            </a:r>
            <a:r>
              <a:rPr lang="uk-UA" sz="4800" dirty="0">
                <a:sym typeface="Wingdings" panose="05000000000000000000" pitchFamily="2" charset="2"/>
              </a:rPr>
              <a:t></a:t>
            </a:r>
            <a:endParaRPr lang="uk-UA" sz="4800" dirty="0"/>
          </a:p>
        </p:txBody>
      </p:sp>
      <p:pic>
        <p:nvPicPr>
          <p:cNvPr id="6" name="Объект 5">
            <a:extLst>
              <a:ext uri="{FF2B5EF4-FFF2-40B4-BE49-F238E27FC236}">
                <a16:creationId xmlns:a16="http://schemas.microsoft.com/office/drawing/2014/main" id="{30C30545-244F-4632-AAB5-73E50162E58D}"/>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115635" y="3429000"/>
            <a:ext cx="2185988" cy="1460500"/>
          </a:xfrm>
        </p:spPr>
      </p:pic>
      <p:pic>
        <p:nvPicPr>
          <p:cNvPr id="9" name="Picture 2" descr="C:\Mydocuments\Presentations\2015\Images from Impact Brochure\shutterstock_168646421_LOWRES_RG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1623" y="4354197"/>
            <a:ext cx="2186070"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2009"/>
          <a:stretch/>
        </p:blipFill>
        <p:spPr bwMode="auto">
          <a:xfrm>
            <a:off x="700356" y="1680269"/>
            <a:ext cx="1285967" cy="1748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Рисунок 16">
            <a:extLst>
              <a:ext uri="{FF2B5EF4-FFF2-40B4-BE49-F238E27FC236}">
                <a16:creationId xmlns:a16="http://schemas.microsoft.com/office/drawing/2014/main" id="{9E4904B2-D3C3-4B4C-B376-520AA983B4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16177" y="0"/>
            <a:ext cx="2975823" cy="1930400"/>
          </a:xfrm>
          <a:prstGeom prst="rect">
            <a:avLst/>
          </a:prstGeom>
        </p:spPr>
      </p:pic>
    </p:spTree>
    <p:extLst>
      <p:ext uri="{BB962C8B-B14F-4D97-AF65-F5344CB8AC3E}">
        <p14:creationId xmlns:p14="http://schemas.microsoft.com/office/powerpoint/2010/main" val="3658794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2ED36D-9A60-46DF-8B1D-4EEFBB9DCBB4}"/>
              </a:ext>
            </a:extLst>
          </p:cNvPr>
          <p:cNvSpPr>
            <a:spLocks noGrp="1"/>
          </p:cNvSpPr>
          <p:nvPr>
            <p:ph type="title"/>
          </p:nvPr>
        </p:nvSpPr>
        <p:spPr>
          <a:xfrm>
            <a:off x="796603" y="192156"/>
            <a:ext cx="8596668" cy="742122"/>
          </a:xfrm>
        </p:spPr>
        <p:txBody>
          <a:bodyPr>
            <a:noAutofit/>
          </a:bodyPr>
          <a:lstStyle/>
          <a:p>
            <a:r>
              <a:rPr lang="uk-UA" sz="2800" dirty="0"/>
              <a:t>Навіщо лісгоспу PEFC сертифікат?</a:t>
            </a:r>
          </a:p>
        </p:txBody>
      </p:sp>
      <p:sp>
        <p:nvSpPr>
          <p:cNvPr id="3" name="Объект 2">
            <a:extLst>
              <a:ext uri="{FF2B5EF4-FFF2-40B4-BE49-F238E27FC236}">
                <a16:creationId xmlns:a16="http://schemas.microsoft.com/office/drawing/2014/main" id="{D77AC7DE-A986-4C98-99BB-847D8947F7A6}"/>
              </a:ext>
            </a:extLst>
          </p:cNvPr>
          <p:cNvSpPr>
            <a:spLocks noGrp="1"/>
          </p:cNvSpPr>
          <p:nvPr>
            <p:ph idx="1"/>
          </p:nvPr>
        </p:nvSpPr>
        <p:spPr>
          <a:xfrm>
            <a:off x="677334" y="755374"/>
            <a:ext cx="10321970" cy="5625548"/>
          </a:xfrm>
        </p:spPr>
        <p:txBody>
          <a:bodyPr>
            <a:normAutofit/>
          </a:bodyPr>
          <a:lstStyle/>
          <a:p>
            <a:r>
              <a:rPr lang="ru-RU" sz="2400" dirty="0"/>
              <a:t>Будь-</a:t>
            </a:r>
            <a:r>
              <a:rPr lang="ru-RU" sz="2400" dirty="0" err="1"/>
              <a:t>які</a:t>
            </a:r>
            <a:r>
              <a:rPr lang="ru-RU" sz="2400" dirty="0"/>
              <a:t> </a:t>
            </a:r>
            <a:r>
              <a:rPr lang="ru-RU" sz="2400" dirty="0" err="1"/>
              <a:t>витрати</a:t>
            </a:r>
            <a:r>
              <a:rPr lang="ru-RU" sz="2400" dirty="0"/>
              <a:t>, </a:t>
            </a:r>
            <a:r>
              <a:rPr lang="ru-RU" sz="2400" dirty="0" err="1"/>
              <a:t>які</a:t>
            </a:r>
            <a:r>
              <a:rPr lang="ru-RU" sz="2400" dirty="0"/>
              <a:t> </a:t>
            </a:r>
            <a:r>
              <a:rPr lang="ru-RU" sz="2400" dirty="0" err="1"/>
              <a:t>несе</a:t>
            </a:r>
            <a:r>
              <a:rPr lang="ru-RU" sz="2400" dirty="0"/>
              <a:t> </a:t>
            </a:r>
            <a:r>
              <a:rPr lang="ru-RU" sz="2400" dirty="0" err="1"/>
              <a:t>лісогосподарське</a:t>
            </a:r>
            <a:r>
              <a:rPr lang="ru-RU" sz="2400" dirty="0"/>
              <a:t> </a:t>
            </a:r>
            <a:r>
              <a:rPr lang="ru-RU" sz="2400" dirty="0" err="1"/>
              <a:t>підприємство</a:t>
            </a:r>
            <a:r>
              <a:rPr lang="ru-RU" sz="2400" dirty="0"/>
              <a:t>, </a:t>
            </a:r>
            <a:r>
              <a:rPr lang="ru-RU" sz="2400" dirty="0" err="1"/>
              <a:t>завжди</a:t>
            </a:r>
            <a:r>
              <a:rPr lang="ru-RU" sz="2400" dirty="0"/>
              <a:t> </a:t>
            </a:r>
            <a:r>
              <a:rPr lang="ru-RU" sz="2400" dirty="0" err="1"/>
              <a:t>лягають</a:t>
            </a:r>
            <a:r>
              <a:rPr lang="ru-RU" sz="2400" dirty="0"/>
              <a:t> на </a:t>
            </a:r>
            <a:r>
              <a:rPr lang="ru-RU" sz="2400" dirty="0" err="1"/>
              <a:t>собівартість</a:t>
            </a:r>
            <a:r>
              <a:rPr lang="ru-RU" sz="2400" dirty="0"/>
              <a:t> </a:t>
            </a:r>
            <a:r>
              <a:rPr lang="ru-RU" sz="2400" dirty="0" err="1"/>
              <a:t>кубічного</a:t>
            </a:r>
            <a:r>
              <a:rPr lang="ru-RU" sz="2400" dirty="0"/>
              <a:t> метра </a:t>
            </a:r>
            <a:r>
              <a:rPr lang="ru-RU" sz="2400" dirty="0" err="1"/>
              <a:t>деревини</a:t>
            </a:r>
            <a:r>
              <a:rPr lang="ru-RU" sz="2400" dirty="0"/>
              <a:t>. </a:t>
            </a:r>
            <a:r>
              <a:rPr lang="ru-RU" sz="2400" dirty="0" err="1"/>
              <a:t>Відповідно</a:t>
            </a:r>
            <a:r>
              <a:rPr lang="ru-RU" sz="2400" dirty="0"/>
              <a:t>, </a:t>
            </a:r>
            <a:r>
              <a:rPr lang="ru-RU" sz="2400" dirty="0" err="1"/>
              <a:t>чим</a:t>
            </a:r>
            <a:r>
              <a:rPr lang="ru-RU" sz="2400" dirty="0"/>
              <a:t> </a:t>
            </a:r>
            <a:r>
              <a:rPr lang="ru-RU" sz="2400" dirty="0" err="1"/>
              <a:t>менші</a:t>
            </a:r>
            <a:r>
              <a:rPr lang="ru-RU" sz="2400" dirty="0"/>
              <a:t> </a:t>
            </a:r>
            <a:r>
              <a:rPr lang="ru-RU" sz="2400" dirty="0" err="1"/>
              <a:t>витрати</a:t>
            </a:r>
            <a:r>
              <a:rPr lang="ru-RU" sz="2400" dirty="0"/>
              <a:t> на </a:t>
            </a:r>
            <a:r>
              <a:rPr lang="ru-RU" sz="2400" dirty="0" err="1"/>
              <a:t>сертифікацію</a:t>
            </a:r>
            <a:r>
              <a:rPr lang="ru-RU" sz="2400" dirty="0"/>
              <a:t>, </a:t>
            </a:r>
            <a:r>
              <a:rPr lang="ru-RU" sz="2400" dirty="0" err="1"/>
              <a:t>тим</a:t>
            </a:r>
            <a:r>
              <a:rPr lang="ru-RU" sz="2400" dirty="0"/>
              <a:t> </a:t>
            </a:r>
            <a:r>
              <a:rPr lang="ru-RU" sz="2400" dirty="0" err="1"/>
              <a:t>більш</a:t>
            </a:r>
            <a:r>
              <a:rPr lang="ru-RU" sz="2400" dirty="0"/>
              <a:t> </a:t>
            </a:r>
            <a:r>
              <a:rPr lang="ru-RU" sz="2400" dirty="0" err="1"/>
              <a:t>конкурентоздатне</a:t>
            </a:r>
            <a:r>
              <a:rPr lang="ru-RU" sz="2400" dirty="0"/>
              <a:t> </a:t>
            </a:r>
            <a:r>
              <a:rPr lang="ru-RU" sz="2400" dirty="0" err="1"/>
              <a:t>таке</a:t>
            </a:r>
            <a:r>
              <a:rPr lang="ru-RU" sz="2400" dirty="0"/>
              <a:t> </a:t>
            </a:r>
            <a:r>
              <a:rPr lang="ru-RU" sz="2400" dirty="0" err="1"/>
              <a:t>підприємство</a:t>
            </a:r>
            <a:r>
              <a:rPr lang="ru-RU" sz="2400" dirty="0"/>
              <a:t> на ринку</a:t>
            </a:r>
            <a:br>
              <a:rPr lang="ru-RU" sz="2400" dirty="0"/>
            </a:br>
            <a:endParaRPr lang="uk-UA" sz="2000" dirty="0"/>
          </a:p>
        </p:txBody>
      </p:sp>
      <p:graphicFrame>
        <p:nvGraphicFramePr>
          <p:cNvPr id="5" name="Схема 4">
            <a:extLst>
              <a:ext uri="{FF2B5EF4-FFF2-40B4-BE49-F238E27FC236}">
                <a16:creationId xmlns:a16="http://schemas.microsoft.com/office/drawing/2014/main" id="{62326D61-49F5-4CCF-9517-C3E4F9E78764}"/>
              </a:ext>
            </a:extLst>
          </p:cNvPr>
          <p:cNvGraphicFramePr/>
          <p:nvPr>
            <p:extLst>
              <p:ext uri="{D42A27DB-BD31-4B8C-83A1-F6EECF244321}">
                <p14:modId xmlns:p14="http://schemas.microsoft.com/office/powerpoint/2010/main" val="1402666627"/>
              </p:ext>
            </p:extLst>
          </p:nvPr>
        </p:nvGraphicFramePr>
        <p:xfrm>
          <a:off x="677334" y="1855304"/>
          <a:ext cx="1176793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7881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7BD157-FCAC-4A09-8F3F-5DD5441D435C}"/>
              </a:ext>
            </a:extLst>
          </p:cNvPr>
          <p:cNvSpPr>
            <a:spLocks noGrp="1"/>
          </p:cNvSpPr>
          <p:nvPr>
            <p:ph type="title"/>
          </p:nvPr>
        </p:nvSpPr>
        <p:spPr>
          <a:xfrm>
            <a:off x="619509" y="298174"/>
            <a:ext cx="8596668" cy="1320800"/>
          </a:xfrm>
        </p:spPr>
        <p:txBody>
          <a:bodyPr>
            <a:normAutofit/>
          </a:bodyPr>
          <a:lstStyle/>
          <a:p>
            <a:r>
              <a:rPr lang="uk-UA" sz="2800" dirty="0"/>
              <a:t>Виклики та можливості для Українських деревообробних компаній</a:t>
            </a:r>
          </a:p>
        </p:txBody>
      </p:sp>
      <p:sp>
        <p:nvSpPr>
          <p:cNvPr id="3" name="Объект 2">
            <a:extLst>
              <a:ext uri="{FF2B5EF4-FFF2-40B4-BE49-F238E27FC236}">
                <a16:creationId xmlns:a16="http://schemas.microsoft.com/office/drawing/2014/main" id="{1BBDE71D-1985-4CDF-BFF2-5215042BFD37}"/>
              </a:ext>
            </a:extLst>
          </p:cNvPr>
          <p:cNvSpPr>
            <a:spLocks noGrp="1"/>
          </p:cNvSpPr>
          <p:nvPr>
            <p:ph idx="1"/>
          </p:nvPr>
        </p:nvSpPr>
        <p:spPr>
          <a:xfrm>
            <a:off x="478550" y="1219198"/>
            <a:ext cx="9593101" cy="5340627"/>
          </a:xfrm>
        </p:spPr>
        <p:txBody>
          <a:bodyPr>
            <a:normAutofit fontScale="55000" lnSpcReduction="20000"/>
          </a:bodyPr>
          <a:lstStyle/>
          <a:p>
            <a:pPr marL="0" indent="0">
              <a:buNone/>
            </a:pPr>
            <a:endParaRPr lang="uk-UA" sz="2800" dirty="0"/>
          </a:p>
          <a:p>
            <a:r>
              <a:rPr lang="uk-UA" sz="3600" dirty="0"/>
              <a:t>Різкий ріст цін на сировину змушує конкурувати продуктом глибокої переробки та брендом, а не сировиною.</a:t>
            </a:r>
          </a:p>
          <a:p>
            <a:r>
              <a:rPr lang="uk-UA" sz="3600" dirty="0"/>
              <a:t>Відсутність бренду України, як надійного та прозорого постачальника деревної продукції.</a:t>
            </a:r>
          </a:p>
          <a:p>
            <a:r>
              <a:rPr lang="uk-UA" sz="3600" dirty="0"/>
              <a:t>Спрощення сертифікації, за допомогою розробки стандарту Стале лісоуправління, який поєднає міжнародні вимоги та вітчизняне законодавство. </a:t>
            </a:r>
          </a:p>
          <a:p>
            <a:r>
              <a:rPr lang="uk-UA" sz="3600" dirty="0"/>
              <a:t>Збільшення рівня довіри до працівників, що задіяні у деревообробній галузі. Невпинна робота над позитивним </a:t>
            </a:r>
            <a:r>
              <a:rPr lang="uk-UA" sz="3600" dirty="0" err="1"/>
              <a:t>іміджем</a:t>
            </a:r>
            <a:r>
              <a:rPr lang="uk-UA" sz="3600" dirty="0"/>
              <a:t> України.</a:t>
            </a:r>
          </a:p>
          <a:p>
            <a:r>
              <a:rPr lang="ru-RU" sz="3600" dirty="0" err="1"/>
              <a:t>Частина</a:t>
            </a:r>
            <a:r>
              <a:rPr lang="ru-RU" sz="3600" dirty="0"/>
              <a:t> </a:t>
            </a:r>
            <a:r>
              <a:rPr lang="ru-RU" sz="3600" dirty="0" err="1"/>
              <a:t>європейських</a:t>
            </a:r>
            <a:r>
              <a:rPr lang="ru-RU" sz="3600" dirty="0"/>
              <a:t> </a:t>
            </a:r>
            <a:r>
              <a:rPr lang="ru-RU" sz="3600" dirty="0" err="1"/>
              <a:t>компаній</a:t>
            </a:r>
            <a:r>
              <a:rPr lang="ru-RU" sz="3600" dirty="0"/>
              <a:t>, </a:t>
            </a:r>
            <a:r>
              <a:rPr lang="ru-RU" sz="3600" dirty="0" err="1"/>
              <a:t>які</a:t>
            </a:r>
            <a:r>
              <a:rPr lang="ru-RU" sz="3600" dirty="0"/>
              <a:t> </a:t>
            </a:r>
            <a:r>
              <a:rPr lang="ru-RU" sz="3600" dirty="0" err="1"/>
              <a:t>отримують</a:t>
            </a:r>
            <a:r>
              <a:rPr lang="ru-RU" sz="3600" dirty="0"/>
              <a:t> </a:t>
            </a:r>
            <a:r>
              <a:rPr lang="ru-RU" sz="3600" dirty="0" err="1"/>
              <a:t>деревинну</a:t>
            </a:r>
            <a:r>
              <a:rPr lang="ru-RU" sz="3600" dirty="0"/>
              <a:t> </a:t>
            </a:r>
            <a:r>
              <a:rPr lang="ru-RU" sz="3600" dirty="0" err="1"/>
              <a:t>продукцію</a:t>
            </a:r>
            <a:r>
              <a:rPr lang="ru-RU" sz="3600" dirty="0"/>
              <a:t> з </a:t>
            </a:r>
            <a:r>
              <a:rPr lang="ru-RU" sz="3600" dirty="0" err="1"/>
              <a:t>України</a:t>
            </a:r>
            <a:r>
              <a:rPr lang="ru-RU" sz="3600" dirty="0"/>
              <a:t> та </a:t>
            </a:r>
            <a:r>
              <a:rPr lang="ru-RU" sz="3600" dirty="0" err="1"/>
              <a:t>вимагають</a:t>
            </a:r>
            <a:r>
              <a:rPr lang="ru-RU" sz="3600" dirty="0"/>
              <a:t> </a:t>
            </a:r>
            <a:r>
              <a:rPr lang="ru-RU" sz="3600" dirty="0" err="1"/>
              <a:t>від</a:t>
            </a:r>
            <a:r>
              <a:rPr lang="ru-RU" sz="3600" dirty="0"/>
              <a:t> </a:t>
            </a:r>
            <a:r>
              <a:rPr lang="ru-RU" sz="3600" dirty="0" err="1"/>
              <a:t>постачальника</a:t>
            </a:r>
            <a:r>
              <a:rPr lang="ru-RU" sz="3600" dirty="0"/>
              <a:t> </a:t>
            </a:r>
            <a:r>
              <a:rPr lang="ru-RU" sz="3600" dirty="0" err="1"/>
              <a:t>сертифікат</a:t>
            </a:r>
            <a:r>
              <a:rPr lang="ru-RU" sz="3600" dirty="0"/>
              <a:t> </a:t>
            </a:r>
            <a:r>
              <a:rPr lang="ru-RU" sz="3600" dirty="0" err="1"/>
              <a:t>ланцюга</a:t>
            </a:r>
            <a:r>
              <a:rPr lang="ru-RU" sz="3600" dirty="0"/>
              <a:t> </a:t>
            </a:r>
            <a:r>
              <a:rPr lang="ru-RU" sz="3600" dirty="0" err="1"/>
              <a:t>постачання</a:t>
            </a:r>
            <a:r>
              <a:rPr lang="ru-RU" sz="3600" dirty="0"/>
              <a:t>, </a:t>
            </a:r>
            <a:r>
              <a:rPr lang="ru-RU" sz="3600" dirty="0" err="1"/>
              <a:t>можуть</a:t>
            </a:r>
            <a:r>
              <a:rPr lang="ru-RU" sz="3600" dirty="0"/>
              <a:t> </a:t>
            </a:r>
            <a:r>
              <a:rPr lang="ru-RU" sz="3600" dirty="0" err="1"/>
              <a:t>самі</a:t>
            </a:r>
            <a:r>
              <a:rPr lang="ru-RU" sz="3600" dirty="0"/>
              <a:t> і не бути </a:t>
            </a:r>
            <a:r>
              <a:rPr lang="ru-RU" sz="3600" dirty="0" err="1"/>
              <a:t>сертифікованими</a:t>
            </a:r>
            <a:r>
              <a:rPr lang="ru-RU" sz="3600" dirty="0"/>
              <a:t> за </a:t>
            </a:r>
            <a:r>
              <a:rPr lang="ru-RU" sz="3600" dirty="0" err="1"/>
              <a:t>певною</a:t>
            </a:r>
            <a:r>
              <a:rPr lang="ru-RU" sz="3600" dirty="0"/>
              <a:t> схемою, а просто </a:t>
            </a:r>
            <a:r>
              <a:rPr lang="ru-RU" sz="3600" dirty="0" err="1"/>
              <a:t>виконують</a:t>
            </a:r>
            <a:r>
              <a:rPr lang="ru-RU" sz="3600" dirty="0"/>
              <a:t> регламент ЄС з </a:t>
            </a:r>
            <a:r>
              <a:rPr lang="ru-RU" sz="3600" dirty="0" err="1"/>
              <a:t>деревини</a:t>
            </a:r>
            <a:r>
              <a:rPr lang="ru-RU" sz="3600" dirty="0"/>
              <a:t>, </a:t>
            </a:r>
            <a:r>
              <a:rPr lang="ru-RU" sz="3600" dirty="0" err="1"/>
              <a:t>що</a:t>
            </a:r>
            <a:r>
              <a:rPr lang="ru-RU" sz="3600" dirty="0"/>
              <a:t> </a:t>
            </a:r>
            <a:r>
              <a:rPr lang="ru-RU" sz="3600" dirty="0" err="1"/>
              <a:t>вимагає</a:t>
            </a:r>
            <a:r>
              <a:rPr lang="ru-RU" sz="3600" dirty="0"/>
              <a:t> </a:t>
            </a:r>
            <a:r>
              <a:rPr lang="ru-RU" sz="3600" dirty="0" err="1"/>
              <a:t>підтвердження</a:t>
            </a:r>
            <a:r>
              <a:rPr lang="ru-RU" sz="3600" dirty="0"/>
              <a:t> </a:t>
            </a:r>
            <a:r>
              <a:rPr lang="ru-RU" sz="3600" dirty="0" err="1"/>
              <a:t>легальності</a:t>
            </a:r>
            <a:r>
              <a:rPr lang="ru-RU" sz="3600" dirty="0"/>
              <a:t> </a:t>
            </a:r>
            <a:r>
              <a:rPr lang="ru-RU" sz="3600" dirty="0" err="1"/>
              <a:t>походження</a:t>
            </a:r>
            <a:r>
              <a:rPr lang="ru-RU" sz="3600" dirty="0"/>
              <a:t> шляхом </a:t>
            </a:r>
            <a:r>
              <a:rPr lang="ru-RU" sz="3600" dirty="0" err="1"/>
              <a:t>реалізації</a:t>
            </a:r>
            <a:r>
              <a:rPr lang="ru-RU" sz="3600" dirty="0"/>
              <a:t> </a:t>
            </a:r>
            <a:r>
              <a:rPr lang="ru-RU" sz="3600" dirty="0" err="1"/>
              <a:t>системи</a:t>
            </a:r>
            <a:r>
              <a:rPr lang="ru-RU" sz="3600" dirty="0"/>
              <a:t> </a:t>
            </a:r>
            <a:r>
              <a:rPr lang="ru-RU" sz="3600" dirty="0" err="1"/>
              <a:t>належної</a:t>
            </a:r>
            <a:r>
              <a:rPr lang="ru-RU" sz="3600" dirty="0"/>
              <a:t> </a:t>
            </a:r>
            <a:r>
              <a:rPr lang="ru-RU" sz="3600" dirty="0" err="1"/>
              <a:t>перевірки</a:t>
            </a:r>
            <a:r>
              <a:rPr lang="ru-RU" sz="3600" dirty="0"/>
              <a:t>. </a:t>
            </a:r>
            <a:r>
              <a:rPr lang="ru-RU" sz="3600" dirty="0" err="1"/>
              <a:t>Національний</a:t>
            </a:r>
            <a:r>
              <a:rPr lang="ru-RU" sz="3600" dirty="0"/>
              <a:t> стандарт </a:t>
            </a:r>
            <a:r>
              <a:rPr lang="ru-RU" sz="3600" dirty="0" err="1"/>
              <a:t>лісоуправління</a:t>
            </a:r>
            <a:r>
              <a:rPr lang="ru-RU" sz="3600" dirty="0"/>
              <a:t>, </a:t>
            </a:r>
            <a:r>
              <a:rPr lang="ru-RU" sz="3600" dirty="0" err="1"/>
              <a:t>який</a:t>
            </a:r>
            <a:r>
              <a:rPr lang="ru-RU" sz="3600" dirty="0"/>
              <a:t> ми </a:t>
            </a:r>
            <a:r>
              <a:rPr lang="ru-RU" sz="3600" dirty="0" err="1"/>
              <a:t>розробляємо</a:t>
            </a:r>
            <a:r>
              <a:rPr lang="ru-RU" sz="3600" dirty="0"/>
              <a:t>, </a:t>
            </a:r>
            <a:r>
              <a:rPr lang="ru-RU" sz="3600" dirty="0" err="1"/>
              <a:t>передбачає</a:t>
            </a:r>
            <a:r>
              <a:rPr lang="ru-RU" sz="3600" dirty="0"/>
              <a:t> </a:t>
            </a:r>
            <a:r>
              <a:rPr lang="ru-RU" sz="3600" dirty="0" err="1"/>
              <a:t>виконання</a:t>
            </a:r>
            <a:r>
              <a:rPr lang="ru-RU" sz="3600" dirty="0"/>
              <a:t> </a:t>
            </a:r>
            <a:r>
              <a:rPr lang="ru-RU" sz="3600" dirty="0" err="1"/>
              <a:t>лісогосподарськими</a:t>
            </a:r>
            <a:r>
              <a:rPr lang="ru-RU" sz="3600" dirty="0"/>
              <a:t> </a:t>
            </a:r>
            <a:r>
              <a:rPr lang="ru-RU" sz="3600" dirty="0" err="1"/>
              <a:t>підприємствами</a:t>
            </a:r>
            <a:r>
              <a:rPr lang="ru-RU" sz="3600" dirty="0"/>
              <a:t> </a:t>
            </a:r>
            <a:r>
              <a:rPr lang="ru-RU" sz="3600" dirty="0" err="1"/>
              <a:t>України</a:t>
            </a:r>
            <a:r>
              <a:rPr lang="ru-RU" sz="3600" dirty="0"/>
              <a:t> </a:t>
            </a:r>
            <a:r>
              <a:rPr lang="ru-RU" sz="3600" dirty="0" err="1"/>
              <a:t>цих</a:t>
            </a:r>
            <a:r>
              <a:rPr lang="ru-RU" sz="3600" dirty="0"/>
              <a:t> </a:t>
            </a:r>
            <a:r>
              <a:rPr lang="ru-RU" sz="3600" dirty="0" err="1"/>
              <a:t>вимог</a:t>
            </a:r>
            <a:r>
              <a:rPr lang="ru-RU" sz="3600" dirty="0"/>
              <a:t>.</a:t>
            </a:r>
            <a:endParaRPr lang="uk-UA" sz="3600" dirty="0"/>
          </a:p>
          <a:p>
            <a:pPr marL="0" indent="0">
              <a:buNone/>
            </a:pPr>
            <a:r>
              <a:rPr lang="uk-UA" sz="3600" dirty="0"/>
              <a:t> </a:t>
            </a:r>
          </a:p>
        </p:txBody>
      </p:sp>
      <p:pic>
        <p:nvPicPr>
          <p:cNvPr id="4" name="Рисунок 3">
            <a:extLst>
              <a:ext uri="{FF2B5EF4-FFF2-40B4-BE49-F238E27FC236}">
                <a16:creationId xmlns:a16="http://schemas.microsoft.com/office/drawing/2014/main" id="{7ADDFC30-10F9-479F-8690-A91FFEB13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8081" y="0"/>
            <a:ext cx="3043919" cy="1974574"/>
          </a:xfrm>
          <a:prstGeom prst="rect">
            <a:avLst/>
          </a:prstGeom>
        </p:spPr>
      </p:pic>
    </p:spTree>
    <p:extLst>
      <p:ext uri="{BB962C8B-B14F-4D97-AF65-F5344CB8AC3E}">
        <p14:creationId xmlns:p14="http://schemas.microsoft.com/office/powerpoint/2010/main" val="1284750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ED155F-BD41-42EE-B6BB-8C7D3353C380}"/>
              </a:ext>
            </a:extLst>
          </p:cNvPr>
          <p:cNvSpPr>
            <a:spLocks noGrp="1"/>
          </p:cNvSpPr>
          <p:nvPr>
            <p:ph type="title"/>
          </p:nvPr>
        </p:nvSpPr>
        <p:spPr>
          <a:xfrm>
            <a:off x="619509" y="331788"/>
            <a:ext cx="8596668" cy="858983"/>
          </a:xfrm>
        </p:spPr>
        <p:txBody>
          <a:bodyPr>
            <a:normAutofit fontScale="90000"/>
          </a:bodyPr>
          <a:lstStyle/>
          <a:p>
            <a:r>
              <a:rPr lang="de-DE" dirty="0"/>
              <a:t>PEFC </a:t>
            </a:r>
            <a:r>
              <a:rPr lang="ru-RU" dirty="0"/>
              <a:t>в </a:t>
            </a:r>
            <a:r>
              <a:rPr lang="ru-RU" dirty="0" err="1"/>
              <a:t>св</a:t>
            </a:r>
            <a:r>
              <a:rPr lang="uk-UA" dirty="0"/>
              <a:t>іті</a:t>
            </a:r>
            <a:br>
              <a:rPr lang="uk-UA" sz="1800" b="1" dirty="0"/>
            </a:br>
            <a:r>
              <a:rPr lang="uk-UA" sz="2000" b="1" dirty="0"/>
              <a:t>.</a:t>
            </a:r>
            <a:br>
              <a:rPr lang="uk-UA" sz="2000" b="1" dirty="0"/>
            </a:br>
            <a:endParaRPr lang="uk-UA" sz="2000" b="1" dirty="0"/>
          </a:p>
        </p:txBody>
      </p:sp>
      <p:pic>
        <p:nvPicPr>
          <p:cNvPr id="4" name="Объект 3">
            <a:extLst>
              <a:ext uri="{FF2B5EF4-FFF2-40B4-BE49-F238E27FC236}">
                <a16:creationId xmlns:a16="http://schemas.microsoft.com/office/drawing/2014/main" id="{CF2A28BD-9E69-4A41-9637-8878F2818762}"/>
              </a:ext>
            </a:extLst>
          </p:cNvP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874679" y="2644775"/>
            <a:ext cx="8086327" cy="3881437"/>
          </a:xfrm>
          <a:prstGeom prst="rect">
            <a:avLst/>
          </a:prstGeom>
          <a:noFill/>
          <a:ln>
            <a:noFill/>
          </a:ln>
        </p:spPr>
      </p:pic>
      <p:sp>
        <p:nvSpPr>
          <p:cNvPr id="5" name="Объект 2">
            <a:extLst>
              <a:ext uri="{FF2B5EF4-FFF2-40B4-BE49-F238E27FC236}">
                <a16:creationId xmlns:a16="http://schemas.microsoft.com/office/drawing/2014/main" id="{21BE6093-E8F8-4547-9F9A-785C5093E0B7}"/>
              </a:ext>
            </a:extLst>
          </p:cNvPr>
          <p:cNvSpPr txBox="1">
            <a:spLocks/>
          </p:cNvSpPr>
          <p:nvPr/>
        </p:nvSpPr>
        <p:spPr>
          <a:xfrm>
            <a:off x="619508" y="965200"/>
            <a:ext cx="9743692" cy="1497011"/>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uk-UA" sz="2200" dirty="0"/>
              <a:t>62% сертифікованих лісів у світі сертифіковані PEFC це більше 325 млн га </a:t>
            </a:r>
            <a:endParaRPr lang="de-DE" sz="2200" dirty="0"/>
          </a:p>
          <a:p>
            <a:r>
              <a:rPr lang="uk-UA" sz="2200" dirty="0"/>
              <a:t>понад 20 000 компаній сертифіковані </a:t>
            </a:r>
            <a:r>
              <a:rPr lang="de-DE" sz="2200" dirty="0"/>
              <a:t>PEFC</a:t>
            </a:r>
          </a:p>
          <a:p>
            <a:r>
              <a:rPr lang="uk-UA" sz="2200" dirty="0"/>
              <a:t>представлена більше ніж у 70 ти </a:t>
            </a:r>
            <a:r>
              <a:rPr lang="uk-UA" sz="2200" dirty="0" err="1"/>
              <a:t>кр</a:t>
            </a:r>
            <a:r>
              <a:rPr lang="ru-RU" sz="2200" dirty="0"/>
              <a:t>а</a:t>
            </a:r>
            <a:r>
              <a:rPr lang="uk-UA" sz="2200" dirty="0" err="1"/>
              <a:t>їнах</a:t>
            </a:r>
            <a:endParaRPr lang="uk-UA" sz="2200" dirty="0"/>
          </a:p>
        </p:txBody>
      </p:sp>
      <p:pic>
        <p:nvPicPr>
          <p:cNvPr id="6" name="Рисунок 5">
            <a:extLst>
              <a:ext uri="{FF2B5EF4-FFF2-40B4-BE49-F238E27FC236}">
                <a16:creationId xmlns:a16="http://schemas.microsoft.com/office/drawing/2014/main" id="{4A73B687-BE1F-4DE5-B99E-23F0EDDAF9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4271" y="0"/>
            <a:ext cx="2307729" cy="1497011"/>
          </a:xfrm>
          <a:prstGeom prst="rect">
            <a:avLst/>
          </a:prstGeom>
        </p:spPr>
      </p:pic>
    </p:spTree>
    <p:extLst>
      <p:ext uri="{BB962C8B-B14F-4D97-AF65-F5344CB8AC3E}">
        <p14:creationId xmlns:p14="http://schemas.microsoft.com/office/powerpoint/2010/main" val="1024107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8CF65CB-AB02-4D79-80FA-0099CEEB9834}"/>
              </a:ext>
            </a:extLst>
          </p:cNvPr>
          <p:cNvSpPr>
            <a:spLocks noGrp="1"/>
          </p:cNvSpPr>
          <p:nvPr>
            <p:ph type="title"/>
          </p:nvPr>
        </p:nvSpPr>
        <p:spPr>
          <a:xfrm>
            <a:off x="1696278" y="128417"/>
            <a:ext cx="8514522" cy="457199"/>
          </a:xfrm>
        </p:spPr>
        <p:txBody>
          <a:bodyPr>
            <a:noAutofit/>
          </a:bodyPr>
          <a:lstStyle/>
          <a:p>
            <a:r>
              <a:rPr lang="uk-UA" sz="2800" dirty="0"/>
              <a:t>Поточні етапи розробки стандарту лісоуправління</a:t>
            </a:r>
            <a:endParaRPr lang="ru-UA" sz="2800" dirty="0"/>
          </a:p>
        </p:txBody>
      </p:sp>
      <p:graphicFrame>
        <p:nvGraphicFramePr>
          <p:cNvPr id="6" name="Объект 5">
            <a:extLst>
              <a:ext uri="{FF2B5EF4-FFF2-40B4-BE49-F238E27FC236}">
                <a16:creationId xmlns:a16="http://schemas.microsoft.com/office/drawing/2014/main" id="{70ADE524-10AF-4D69-AE07-C64A9A0A1277}"/>
              </a:ext>
            </a:extLst>
          </p:cNvPr>
          <p:cNvGraphicFramePr>
            <a:graphicFrameLocks noGrp="1"/>
          </p:cNvGraphicFramePr>
          <p:nvPr>
            <p:ph idx="1"/>
            <p:extLst>
              <p:ext uri="{D42A27DB-BD31-4B8C-83A1-F6EECF244321}">
                <p14:modId xmlns:p14="http://schemas.microsoft.com/office/powerpoint/2010/main" val="2089274219"/>
              </p:ext>
            </p:extLst>
          </p:nvPr>
        </p:nvGraphicFramePr>
        <p:xfrm>
          <a:off x="1487556" y="761610"/>
          <a:ext cx="10081591" cy="56721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омер слайда 4">
            <a:extLst>
              <a:ext uri="{FF2B5EF4-FFF2-40B4-BE49-F238E27FC236}">
                <a16:creationId xmlns:a16="http://schemas.microsoft.com/office/drawing/2014/main" id="{DC23DEB4-47F9-4477-8541-DB770C7D2D00}"/>
              </a:ext>
            </a:extLst>
          </p:cNvPr>
          <p:cNvSpPr>
            <a:spLocks noGrp="1"/>
          </p:cNvSpPr>
          <p:nvPr>
            <p:ph type="sldNum" sz="quarter" idx="12"/>
          </p:nvPr>
        </p:nvSpPr>
        <p:spPr/>
        <p:txBody>
          <a:bodyPr/>
          <a:lstStyle/>
          <a:p>
            <a:pPr>
              <a:defRPr/>
            </a:pPr>
            <a:fld id="{378094A3-0CBD-4C0F-90E3-6FFDD2A426C3}" type="slidenum">
              <a:rPr lang="en-US" altLang="uk-UA" smtClean="0"/>
              <a:pPr>
                <a:defRPr/>
              </a:pPr>
              <a:t>6</a:t>
            </a:fld>
            <a:endParaRPr lang="en-US" altLang="uk-UA"/>
          </a:p>
        </p:txBody>
      </p:sp>
      <p:sp>
        <p:nvSpPr>
          <p:cNvPr id="7" name="Прямоугольник 6">
            <a:extLst>
              <a:ext uri="{FF2B5EF4-FFF2-40B4-BE49-F238E27FC236}">
                <a16:creationId xmlns:a16="http://schemas.microsoft.com/office/drawing/2014/main" id="{9F21E23C-72BA-4394-85CA-A6122930615B}"/>
              </a:ext>
            </a:extLst>
          </p:cNvPr>
          <p:cNvSpPr/>
          <p:nvPr/>
        </p:nvSpPr>
        <p:spPr>
          <a:xfrm>
            <a:off x="841513" y="5972083"/>
            <a:ext cx="10312710" cy="461665"/>
          </a:xfrm>
          <a:prstGeom prst="rect">
            <a:avLst/>
          </a:prstGeom>
        </p:spPr>
        <p:txBody>
          <a:bodyPr wrap="square">
            <a:spAutoFit/>
          </a:bodyPr>
          <a:lstStyle/>
          <a:p>
            <a:r>
              <a:rPr lang="en-US" sz="2400" dirty="0">
                <a:hlinkClick r:id="rId7"/>
              </a:rPr>
              <a:t>https://www.facebook.com/pg/pefcukraine/posts/?ref=page_internal</a:t>
            </a:r>
            <a:endParaRPr lang="ru-UA" sz="2400" dirty="0"/>
          </a:p>
        </p:txBody>
      </p:sp>
      <p:sp>
        <p:nvSpPr>
          <p:cNvPr id="8" name="Прямоугольник 7">
            <a:extLst>
              <a:ext uri="{FF2B5EF4-FFF2-40B4-BE49-F238E27FC236}">
                <a16:creationId xmlns:a16="http://schemas.microsoft.com/office/drawing/2014/main" id="{D042E1A7-4CBB-4C02-9F53-9A798550BFBF}"/>
              </a:ext>
            </a:extLst>
          </p:cNvPr>
          <p:cNvSpPr/>
          <p:nvPr/>
        </p:nvSpPr>
        <p:spPr>
          <a:xfrm>
            <a:off x="841513" y="5379702"/>
            <a:ext cx="4939173" cy="461665"/>
          </a:xfrm>
          <a:prstGeom prst="rect">
            <a:avLst/>
          </a:prstGeom>
        </p:spPr>
        <p:txBody>
          <a:bodyPr wrap="none">
            <a:spAutoFit/>
          </a:bodyPr>
          <a:lstStyle/>
          <a:p>
            <a:r>
              <a:rPr lang="en-US" sz="2400" dirty="0">
                <a:hlinkClick r:id="rId8"/>
              </a:rPr>
              <a:t>http://woodcertification.com.ua/</a:t>
            </a:r>
            <a:endParaRPr lang="ru-UA" sz="2400" dirty="0"/>
          </a:p>
        </p:txBody>
      </p:sp>
    </p:spTree>
    <p:extLst>
      <p:ext uri="{BB962C8B-B14F-4D97-AF65-F5344CB8AC3E}">
        <p14:creationId xmlns:p14="http://schemas.microsoft.com/office/powerpoint/2010/main" val="4196615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59372"/>
            <a:ext cx="8229600" cy="603318"/>
          </a:xfrm>
        </p:spPr>
        <p:txBody>
          <a:bodyPr>
            <a:normAutofit/>
          </a:bodyPr>
          <a:lstStyle/>
          <a:p>
            <a:r>
              <a:rPr lang="uk-UA" sz="2800" dirty="0"/>
              <a:t>Зміст стандарту</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7</a:t>
            </a:fld>
            <a:endParaRPr lang="en-US" altLang="uk-UA" sz="1400" dirty="0"/>
          </a:p>
        </p:txBody>
      </p:sp>
      <p:graphicFrame>
        <p:nvGraphicFramePr>
          <p:cNvPr id="8" name="Объект 7">
            <a:extLst>
              <a:ext uri="{FF2B5EF4-FFF2-40B4-BE49-F238E27FC236}">
                <a16:creationId xmlns:a16="http://schemas.microsoft.com/office/drawing/2014/main" id="{5DC2E293-2E29-4D06-98E3-63B961971B11}"/>
              </a:ext>
            </a:extLst>
          </p:cNvPr>
          <p:cNvGraphicFramePr>
            <a:graphicFrameLocks noGrp="1"/>
          </p:cNvGraphicFramePr>
          <p:nvPr>
            <p:ph idx="1"/>
            <p:extLst>
              <p:ext uri="{D42A27DB-BD31-4B8C-83A1-F6EECF244321}">
                <p14:modId xmlns:p14="http://schemas.microsoft.com/office/powerpoint/2010/main" val="1061188179"/>
              </p:ext>
            </p:extLst>
          </p:nvPr>
        </p:nvGraphicFramePr>
        <p:xfrm>
          <a:off x="1034202" y="883819"/>
          <a:ext cx="8706146" cy="5340105"/>
        </p:xfrm>
        <a:graphic>
          <a:graphicData uri="http://schemas.openxmlformats.org/drawingml/2006/table">
            <a:tbl>
              <a:tblPr firstRow="1" firstCol="1" bandRow="1">
                <a:tableStyleId>{69C7853C-536D-4A76-A0AE-DD22124D55A5}</a:tableStyleId>
              </a:tblPr>
              <a:tblGrid>
                <a:gridCol w="8706146">
                  <a:extLst>
                    <a:ext uri="{9D8B030D-6E8A-4147-A177-3AD203B41FA5}">
                      <a16:colId xmlns:a16="http://schemas.microsoft.com/office/drawing/2014/main" val="2046903755"/>
                    </a:ext>
                  </a:extLst>
                </a:gridCol>
              </a:tblGrid>
              <a:tr h="512065">
                <a:tc>
                  <a:txBody>
                    <a:bodyPr/>
                    <a:lstStyle/>
                    <a:p>
                      <a:pPr marL="71755">
                        <a:spcBef>
                          <a:spcPts val="600"/>
                        </a:spcBef>
                        <a:spcAft>
                          <a:spcPts val="0"/>
                        </a:spcAft>
                        <a:tabLst>
                          <a:tab pos="5340985" algn="r"/>
                        </a:tabLst>
                      </a:pPr>
                      <a:r>
                        <a:rPr lang="ru-RU" sz="2400" b="0" dirty="0">
                          <a:effectLst/>
                        </a:rPr>
                        <a:t>1. Область </a:t>
                      </a:r>
                      <a:r>
                        <a:rPr lang="ru-RU" sz="2400" b="0" dirty="0" err="1">
                          <a:effectLst/>
                        </a:rPr>
                        <a:t>застосування</a:t>
                      </a:r>
                      <a:r>
                        <a:rPr lang="ru-RU" sz="2400" b="0" dirty="0">
                          <a:effectLst/>
                        </a:rPr>
                        <a:t>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16070505"/>
                  </a:ext>
                </a:extLst>
              </a:tr>
              <a:tr h="512065">
                <a:tc>
                  <a:txBody>
                    <a:bodyPr/>
                    <a:lstStyle/>
                    <a:p>
                      <a:pPr marL="71755">
                        <a:spcBef>
                          <a:spcPts val="600"/>
                        </a:spcBef>
                        <a:spcAft>
                          <a:spcPts val="0"/>
                        </a:spcAft>
                        <a:tabLst>
                          <a:tab pos="5340985" algn="r"/>
                        </a:tabLst>
                      </a:pPr>
                      <a:r>
                        <a:rPr lang="ru-RU" sz="2400" b="0" dirty="0">
                          <a:effectLst/>
                        </a:rPr>
                        <a:t>2. </a:t>
                      </a:r>
                      <a:r>
                        <a:rPr lang="ru-RU" sz="2400" b="0" dirty="0" err="1">
                          <a:effectLst/>
                        </a:rPr>
                        <a:t>Нормативні</a:t>
                      </a:r>
                      <a:r>
                        <a:rPr lang="ru-RU" sz="2400" b="0" dirty="0">
                          <a:effectLst/>
                        </a:rPr>
                        <a:t> </a:t>
                      </a:r>
                      <a:r>
                        <a:rPr lang="ru-RU" sz="2400" b="0" dirty="0" err="1">
                          <a:effectLst/>
                        </a:rPr>
                        <a:t>посилання</a:t>
                      </a:r>
                      <a:r>
                        <a:rPr lang="ru-RU" sz="2400" b="0" dirty="0">
                          <a:effectLst/>
                        </a:rPr>
                        <a:t>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1866322"/>
                  </a:ext>
                </a:extLst>
              </a:tr>
              <a:tr h="512065">
                <a:tc>
                  <a:txBody>
                    <a:bodyPr/>
                    <a:lstStyle/>
                    <a:p>
                      <a:pPr marL="71755">
                        <a:spcBef>
                          <a:spcPts val="600"/>
                        </a:spcBef>
                        <a:spcAft>
                          <a:spcPts val="0"/>
                        </a:spcAft>
                        <a:tabLst>
                          <a:tab pos="5340985" algn="r"/>
                        </a:tabLst>
                      </a:pPr>
                      <a:r>
                        <a:rPr lang="ru-RU" sz="2400" b="0" dirty="0">
                          <a:effectLst/>
                        </a:rPr>
                        <a:t>3. </a:t>
                      </a:r>
                      <a:r>
                        <a:rPr lang="ru-RU" sz="2400" b="0" dirty="0" err="1">
                          <a:effectLst/>
                        </a:rPr>
                        <a:t>Терміни</a:t>
                      </a:r>
                      <a:r>
                        <a:rPr lang="ru-RU" sz="2400" b="0" dirty="0">
                          <a:effectLst/>
                        </a:rPr>
                        <a:t> та </a:t>
                      </a:r>
                      <a:r>
                        <a:rPr lang="ru-RU" sz="2400" b="0" dirty="0" err="1">
                          <a:effectLst/>
                        </a:rPr>
                        <a:t>визначення</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500992"/>
                  </a:ext>
                </a:extLst>
              </a:tr>
              <a:tr h="512065">
                <a:tc>
                  <a:txBody>
                    <a:bodyPr/>
                    <a:lstStyle/>
                    <a:p>
                      <a:pPr marL="71755">
                        <a:spcBef>
                          <a:spcPts val="600"/>
                        </a:spcBef>
                        <a:spcAft>
                          <a:spcPts val="0"/>
                        </a:spcAft>
                        <a:tabLst>
                          <a:tab pos="5340985" algn="r"/>
                        </a:tabLst>
                      </a:pPr>
                      <a:r>
                        <a:rPr lang="ru-RU" sz="2400" b="0" dirty="0">
                          <a:effectLst/>
                        </a:rPr>
                        <a:t>4. Контекст </a:t>
                      </a:r>
                      <a:r>
                        <a:rPr lang="ru-RU" sz="2400" b="0" dirty="0" err="1">
                          <a:effectLst/>
                        </a:rPr>
                        <a:t>національного</a:t>
                      </a:r>
                      <a:r>
                        <a:rPr lang="ru-RU" sz="2400" b="0" dirty="0">
                          <a:effectLst/>
                        </a:rPr>
                        <a:t> стандарту та </a:t>
                      </a:r>
                      <a:r>
                        <a:rPr lang="ru-RU" sz="2400" b="0" dirty="0" err="1">
                          <a:effectLst/>
                        </a:rPr>
                        <a:t>організації</a:t>
                      </a:r>
                      <a:r>
                        <a:rPr lang="ru-RU" sz="2400" b="0" dirty="0">
                          <a:effectLst/>
                        </a:rPr>
                        <a:t>, </a:t>
                      </a:r>
                      <a:r>
                        <a:rPr lang="ru-RU" sz="2400" b="0" dirty="0" err="1">
                          <a:effectLst/>
                        </a:rPr>
                        <a:t>що</a:t>
                      </a:r>
                      <a:r>
                        <a:rPr lang="ru-RU" sz="2400" b="0" dirty="0">
                          <a:effectLst/>
                        </a:rPr>
                        <a:t> </a:t>
                      </a:r>
                      <a:r>
                        <a:rPr lang="ru-RU" sz="2400" b="0" dirty="0" err="1">
                          <a:effectLst/>
                        </a:rPr>
                        <a:t>використовують</a:t>
                      </a:r>
                      <a:r>
                        <a:rPr lang="ru-RU" sz="2400" b="0" dirty="0">
                          <a:effectLst/>
                        </a:rPr>
                        <a:t> стандарт, </a:t>
                      </a:r>
                      <a:r>
                        <a:rPr lang="ru-RU" sz="2400" b="0" dirty="0" err="1">
                          <a:effectLst/>
                        </a:rPr>
                        <a:t>схвалений</a:t>
                      </a:r>
                      <a:r>
                        <a:rPr lang="ru-RU" sz="2400" b="0" dirty="0">
                          <a:effectLst/>
                        </a:rPr>
                        <a:t> PEFC</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1872625"/>
                  </a:ext>
                </a:extLst>
              </a:tr>
              <a:tr h="512065">
                <a:tc>
                  <a:txBody>
                    <a:bodyPr/>
                    <a:lstStyle/>
                    <a:p>
                      <a:pPr marL="71755">
                        <a:spcBef>
                          <a:spcPts val="600"/>
                        </a:spcBef>
                        <a:spcAft>
                          <a:spcPts val="0"/>
                        </a:spcAft>
                        <a:tabLst>
                          <a:tab pos="5340985" algn="r"/>
                        </a:tabLst>
                      </a:pPr>
                      <a:r>
                        <a:rPr lang="ru-RU" sz="2400" b="0" dirty="0">
                          <a:effectLst/>
                        </a:rPr>
                        <a:t>5. </a:t>
                      </a:r>
                      <a:r>
                        <a:rPr lang="ru-RU" sz="2400" b="0" dirty="0" err="1">
                          <a:effectLst/>
                        </a:rPr>
                        <a:t>Керівництво</a:t>
                      </a:r>
                      <a:r>
                        <a:rPr lang="ru-RU" sz="2400" b="0" dirty="0">
                          <a:effectLst/>
                        </a:rPr>
                        <a:t>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24006092"/>
                  </a:ext>
                </a:extLst>
              </a:tr>
              <a:tr h="512065">
                <a:tc>
                  <a:txBody>
                    <a:bodyPr/>
                    <a:lstStyle/>
                    <a:p>
                      <a:pPr marL="71755">
                        <a:spcBef>
                          <a:spcPts val="600"/>
                        </a:spcBef>
                        <a:spcAft>
                          <a:spcPts val="0"/>
                        </a:spcAft>
                        <a:tabLst>
                          <a:tab pos="5340985" algn="r"/>
                        </a:tabLst>
                      </a:pPr>
                      <a:r>
                        <a:rPr lang="ru-RU" sz="2400" b="0" dirty="0">
                          <a:effectLst/>
                        </a:rPr>
                        <a:t>6. </a:t>
                      </a:r>
                      <a:r>
                        <a:rPr lang="ru-RU" sz="2400" b="0" dirty="0" err="1">
                          <a:effectLst/>
                        </a:rPr>
                        <a:t>Планування</a:t>
                      </a:r>
                      <a:r>
                        <a:rPr lang="ru-RU" sz="2400" b="0" dirty="0">
                          <a:effectLst/>
                        </a:rPr>
                        <a:t>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37974070"/>
                  </a:ext>
                </a:extLst>
              </a:tr>
              <a:tr h="512065">
                <a:tc>
                  <a:txBody>
                    <a:bodyPr/>
                    <a:lstStyle/>
                    <a:p>
                      <a:pPr marL="71755">
                        <a:spcBef>
                          <a:spcPts val="600"/>
                        </a:spcBef>
                        <a:spcAft>
                          <a:spcPts val="0"/>
                        </a:spcAft>
                        <a:tabLst>
                          <a:tab pos="5340985" algn="r"/>
                        </a:tabLst>
                      </a:pPr>
                      <a:r>
                        <a:rPr lang="ru-RU" sz="2400" b="0" dirty="0">
                          <a:effectLst/>
                        </a:rPr>
                        <a:t>7. </a:t>
                      </a:r>
                      <a:r>
                        <a:rPr lang="ru-RU" sz="2400" b="0" dirty="0" err="1">
                          <a:effectLst/>
                        </a:rPr>
                        <a:t>Підтримка</a:t>
                      </a:r>
                      <a:r>
                        <a:rPr lang="ru-RU" sz="2400" b="0" dirty="0">
                          <a:effectLst/>
                        </a:rPr>
                        <a:t>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98751322"/>
                  </a:ext>
                </a:extLst>
              </a:tr>
              <a:tr h="512065">
                <a:tc>
                  <a:txBody>
                    <a:bodyPr/>
                    <a:lstStyle/>
                    <a:p>
                      <a:pPr marL="71755">
                        <a:spcBef>
                          <a:spcPts val="600"/>
                        </a:spcBef>
                        <a:spcAft>
                          <a:spcPts val="0"/>
                        </a:spcAft>
                        <a:tabLst>
                          <a:tab pos="5340985" algn="r"/>
                        </a:tabLst>
                      </a:pPr>
                      <a:r>
                        <a:rPr lang="ru-RU" sz="2400" b="0" dirty="0">
                          <a:effectLst/>
                        </a:rPr>
                        <a:t>8. Заходи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27561126"/>
                  </a:ext>
                </a:extLst>
              </a:tr>
              <a:tr h="512065">
                <a:tc>
                  <a:txBody>
                    <a:bodyPr/>
                    <a:lstStyle/>
                    <a:p>
                      <a:pPr marL="71755">
                        <a:spcBef>
                          <a:spcPts val="600"/>
                        </a:spcBef>
                        <a:spcAft>
                          <a:spcPts val="0"/>
                        </a:spcAft>
                        <a:tabLst>
                          <a:tab pos="5340985" algn="r"/>
                        </a:tabLst>
                      </a:pPr>
                      <a:r>
                        <a:rPr lang="ru-RU" sz="2400" b="0" dirty="0">
                          <a:effectLst/>
                        </a:rPr>
                        <a:t>9. </a:t>
                      </a:r>
                      <a:r>
                        <a:rPr lang="ru-RU" sz="2400" b="0" dirty="0" err="1">
                          <a:effectLst/>
                        </a:rPr>
                        <a:t>Оцінка</a:t>
                      </a:r>
                      <a:r>
                        <a:rPr lang="ru-RU" sz="2400" b="0" dirty="0">
                          <a:effectLst/>
                        </a:rPr>
                        <a:t>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2333561"/>
                  </a:ext>
                </a:extLst>
              </a:tr>
              <a:tr h="512065">
                <a:tc>
                  <a:txBody>
                    <a:bodyPr/>
                    <a:lstStyle/>
                    <a:p>
                      <a:pPr marL="71755">
                        <a:spcBef>
                          <a:spcPts val="600"/>
                        </a:spcBef>
                        <a:spcAft>
                          <a:spcPts val="0"/>
                        </a:spcAft>
                        <a:tabLst>
                          <a:tab pos="5340985" algn="r"/>
                        </a:tabLst>
                      </a:pPr>
                      <a:r>
                        <a:rPr lang="ru-RU" sz="2400" b="0" dirty="0">
                          <a:effectLst/>
                        </a:rPr>
                        <a:t>10. </a:t>
                      </a:r>
                      <a:r>
                        <a:rPr lang="ru-RU" sz="2400" b="0" dirty="0" err="1">
                          <a:effectLst/>
                        </a:rPr>
                        <a:t>Удосконалення</a:t>
                      </a:r>
                      <a:r>
                        <a:rPr lang="ru-RU" sz="2400" b="0" dirty="0">
                          <a:effectLst/>
                        </a:rPr>
                        <a:t> </a:t>
                      </a:r>
                      <a:endParaRPr lang="ru-UA" sz="2400" b="0" dirty="0">
                        <a:effectLst/>
                        <a:latin typeface="Tahoma" panose="020B0604030504040204" pitchFamily="34" charset="0"/>
                        <a:ea typeface="Tahoma" panose="020B060403050404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83737979"/>
                  </a:ext>
                </a:extLst>
              </a:tr>
            </a:tbl>
          </a:graphicData>
        </a:graphic>
      </p:graphicFrame>
    </p:spTree>
    <p:extLst>
      <p:ext uri="{BB962C8B-B14F-4D97-AF65-F5344CB8AC3E}">
        <p14:creationId xmlns:p14="http://schemas.microsoft.com/office/powerpoint/2010/main" val="311901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5047"/>
            <a:ext cx="8229600" cy="603318"/>
          </a:xfrm>
        </p:spPr>
        <p:txBody>
          <a:bodyPr>
            <a:normAutofit/>
          </a:bodyPr>
          <a:lstStyle/>
          <a:p>
            <a:r>
              <a:rPr lang="uk-UA" sz="2800" dirty="0"/>
              <a:t>Область застосування</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8</a:t>
            </a:fld>
            <a:endParaRPr lang="en-US" altLang="uk-UA" sz="1400" dirty="0"/>
          </a:p>
        </p:txBody>
      </p:sp>
      <p:graphicFrame>
        <p:nvGraphicFramePr>
          <p:cNvPr id="6" name="Объект 5">
            <a:extLst>
              <a:ext uri="{FF2B5EF4-FFF2-40B4-BE49-F238E27FC236}">
                <a16:creationId xmlns:a16="http://schemas.microsoft.com/office/drawing/2014/main" id="{189ABE0A-11AB-41A4-8B5D-600734AA2FA1}"/>
              </a:ext>
            </a:extLst>
          </p:cNvPr>
          <p:cNvGraphicFramePr>
            <a:graphicFrameLocks noGrp="1"/>
          </p:cNvGraphicFramePr>
          <p:nvPr>
            <p:ph idx="1"/>
            <p:extLst>
              <p:ext uri="{D42A27DB-BD31-4B8C-83A1-F6EECF244321}">
                <p14:modId xmlns:p14="http://schemas.microsoft.com/office/powerpoint/2010/main" val="3865381907"/>
              </p:ext>
            </p:extLst>
          </p:nvPr>
        </p:nvGraphicFramePr>
        <p:xfrm>
          <a:off x="1192696" y="618366"/>
          <a:ext cx="10111408" cy="5757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7046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24C27B0E-9C49-499F-8E03-2088AEA4CCFC}"/>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AA8D9A72-F00F-4936-B051-495F896F637C}"/>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graphicEl>
                                              <a:dgm id="{81761D2A-6F86-4C64-B7A3-95507CC1D828}"/>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graphicEl>
                                              <a:dgm id="{02937F84-7368-4010-B787-40B17DDEB7D0}"/>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graphicEl>
                                              <a:dgm id="{4A9E2558-F296-4E82-BE0C-3454252F54FE}"/>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CACCE595-F4A3-43A6-AA07-A6D10B209FD1}"/>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graphicEl>
                                              <a:dgm id="{2E679C97-9454-49F6-BF88-57541D6CCC43}"/>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graphicEl>
                                              <a:dgm id="{E8B5D47C-91D8-4A73-8B40-049C01C36B08}"/>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graphicEl>
                                              <a:dgm id="{2E3ACA7A-9B83-4D30-B636-186332305DC6}"/>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8BE7B662-B4F4-4733-BBD2-7AAA9254AB98}"/>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graphicEl>
                                              <a:dgm id="{4B8C8672-8122-45D0-9A32-48E90F632A22}"/>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graphicEl>
                                              <a:dgm id="{8BC421B1-720D-4689-B0F2-DB0F2E9B56E8}"/>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graphicEl>
                                              <a:dgm id="{655DD048-0949-4661-8D54-40671F2D823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BDBF65-7EC7-4931-BED6-FEA3462A16FC}"/>
              </a:ext>
            </a:extLst>
          </p:cNvPr>
          <p:cNvSpPr>
            <a:spLocks noGrp="1"/>
          </p:cNvSpPr>
          <p:nvPr>
            <p:ph type="title"/>
          </p:nvPr>
        </p:nvSpPr>
        <p:spPr>
          <a:xfrm>
            <a:off x="1981200" y="15047"/>
            <a:ext cx="8229600" cy="603318"/>
          </a:xfrm>
        </p:spPr>
        <p:txBody>
          <a:bodyPr>
            <a:normAutofit/>
          </a:bodyPr>
          <a:lstStyle/>
          <a:p>
            <a:r>
              <a:rPr lang="uk-UA" sz="2800" dirty="0"/>
              <a:t>Ключові терміни та визначення</a:t>
            </a:r>
            <a:endParaRPr lang="x-none" sz="2800" dirty="0"/>
          </a:p>
        </p:txBody>
      </p:sp>
      <p:sp>
        <p:nvSpPr>
          <p:cNvPr id="5" name="Номер слайда 4">
            <a:extLst>
              <a:ext uri="{FF2B5EF4-FFF2-40B4-BE49-F238E27FC236}">
                <a16:creationId xmlns:a16="http://schemas.microsoft.com/office/drawing/2014/main" id="{E5876148-71F2-4C56-B872-BDED4F61A5BF}"/>
              </a:ext>
            </a:extLst>
          </p:cNvPr>
          <p:cNvSpPr>
            <a:spLocks noGrp="1"/>
          </p:cNvSpPr>
          <p:nvPr>
            <p:ph type="sldNum" sz="quarter" idx="12"/>
          </p:nvPr>
        </p:nvSpPr>
        <p:spPr/>
        <p:txBody>
          <a:bodyPr/>
          <a:lstStyle/>
          <a:p>
            <a:pPr>
              <a:defRPr/>
            </a:pPr>
            <a:fld id="{378094A3-0CBD-4C0F-90E3-6FFDD2A426C3}" type="slidenum">
              <a:rPr lang="en-US" altLang="uk-UA" sz="1400"/>
              <a:pPr>
                <a:defRPr/>
              </a:pPr>
              <a:t>9</a:t>
            </a:fld>
            <a:endParaRPr lang="en-US" altLang="uk-UA" sz="1400" dirty="0"/>
          </a:p>
        </p:txBody>
      </p:sp>
      <p:sp>
        <p:nvSpPr>
          <p:cNvPr id="4" name="Объект 3">
            <a:extLst>
              <a:ext uri="{FF2B5EF4-FFF2-40B4-BE49-F238E27FC236}">
                <a16:creationId xmlns:a16="http://schemas.microsoft.com/office/drawing/2014/main" id="{F7A0EE35-746E-47DC-B436-A308BCF3DA7E}"/>
              </a:ext>
            </a:extLst>
          </p:cNvPr>
          <p:cNvSpPr>
            <a:spLocks noGrp="1"/>
          </p:cNvSpPr>
          <p:nvPr>
            <p:ph idx="1"/>
          </p:nvPr>
        </p:nvSpPr>
        <p:spPr>
          <a:xfrm>
            <a:off x="677333" y="618365"/>
            <a:ext cx="11103849" cy="5941461"/>
          </a:xfrm>
        </p:spPr>
        <p:txBody>
          <a:bodyPr>
            <a:normAutofit fontScale="92500" lnSpcReduction="10000"/>
          </a:bodyPr>
          <a:lstStyle/>
          <a:p>
            <a:r>
              <a:rPr lang="uk-UA" sz="2600" b="1" i="1" dirty="0"/>
              <a:t>Зацікавлена сторона, що зазнала впливу (</a:t>
            </a:r>
            <a:r>
              <a:rPr lang="uk-UA" sz="2600" b="1" i="1" dirty="0" err="1"/>
              <a:t>Affected</a:t>
            </a:r>
            <a:r>
              <a:rPr lang="uk-UA" sz="2600" b="1" i="1" dirty="0"/>
              <a:t> </a:t>
            </a:r>
            <a:r>
              <a:rPr lang="uk-UA" sz="2600" b="1" i="1" dirty="0" err="1"/>
              <a:t>stakeholder</a:t>
            </a:r>
            <a:r>
              <a:rPr lang="uk-UA" sz="2600" b="1" i="1" dirty="0"/>
              <a:t>)</a:t>
            </a:r>
            <a:endParaRPr lang="ru-UA" sz="2600" b="1" i="1" dirty="0"/>
          </a:p>
          <a:p>
            <a:r>
              <a:rPr lang="uk-UA" sz="2400" dirty="0"/>
              <a:t>Зацікавлена сторона, яка може зазнати безпосередніх змін у своєму життєвому укладі та / або умовах роботи, викликаних застосуванням стандарту, або зацікавлена сторона, яка може бути користувачем стандарту і, отже, підкорятися вимогам стандарту. </a:t>
            </a:r>
            <a:endParaRPr lang="ru-UA" sz="2400" dirty="0"/>
          </a:p>
          <a:p>
            <a:endParaRPr lang="uk-UA" sz="2400" dirty="0"/>
          </a:p>
          <a:p>
            <a:r>
              <a:rPr lang="uk-UA" sz="2400" dirty="0"/>
              <a:t>Примітка 1. Зацікавлені сторони, що зазнали впливу, включають місцеві громади, працівників Організації та надавачів послуг (виконавців робіт), суміжних землекористувачів, які зареєстровані на території місцевих громад, місцевих переробників лісової продукції та ін. (перелік не є вичерпним). </a:t>
            </a:r>
            <a:r>
              <a:rPr lang="ru-RU" sz="2400" dirty="0" err="1"/>
              <a:t>Проте</a:t>
            </a:r>
            <a:r>
              <a:rPr lang="ru-RU" sz="2400" dirty="0"/>
              <a:t> </a:t>
            </a:r>
            <a:r>
              <a:rPr lang="ru-RU" sz="2400" dirty="0" err="1"/>
              <a:t>сторони</a:t>
            </a:r>
            <a:r>
              <a:rPr lang="ru-RU" sz="2400" dirty="0"/>
              <a:t>, </a:t>
            </a:r>
            <a:r>
              <a:rPr lang="ru-RU" sz="2400" dirty="0" err="1"/>
              <a:t>які</a:t>
            </a:r>
            <a:r>
              <a:rPr lang="ru-RU" sz="2400" dirty="0"/>
              <a:t> </a:t>
            </a:r>
            <a:r>
              <a:rPr lang="ru-RU" sz="2400" dirty="0" err="1"/>
              <a:t>мають</a:t>
            </a:r>
            <a:r>
              <a:rPr lang="ru-RU" sz="2400" dirty="0"/>
              <a:t> </a:t>
            </a:r>
            <a:r>
              <a:rPr lang="ru-RU" sz="2400" dirty="0" err="1"/>
              <a:t>інтерес</a:t>
            </a:r>
            <a:r>
              <a:rPr lang="ru-RU" sz="2400" dirty="0"/>
              <a:t> у </a:t>
            </a:r>
            <a:r>
              <a:rPr lang="ru-RU" sz="2400" dirty="0" err="1"/>
              <a:t>предметі</a:t>
            </a:r>
            <a:r>
              <a:rPr lang="ru-RU" sz="2400" dirty="0"/>
              <a:t> стандарту (</a:t>
            </a:r>
            <a:r>
              <a:rPr lang="ru-RU" sz="2400" dirty="0" err="1"/>
              <a:t>наприклад</a:t>
            </a:r>
            <a:r>
              <a:rPr lang="ru-RU" sz="2400" dirty="0"/>
              <a:t>, </a:t>
            </a:r>
            <a:r>
              <a:rPr lang="ru-RU" sz="2400" dirty="0" err="1"/>
              <a:t>неурядові</a:t>
            </a:r>
            <a:r>
              <a:rPr lang="ru-RU" sz="2400" dirty="0"/>
              <a:t> </a:t>
            </a:r>
            <a:r>
              <a:rPr lang="ru-RU" sz="2400" dirty="0" err="1"/>
              <a:t>природоохоронні</a:t>
            </a:r>
            <a:r>
              <a:rPr lang="ru-RU" sz="2400" dirty="0"/>
              <a:t> </a:t>
            </a:r>
            <a:r>
              <a:rPr lang="ru-RU" sz="2400" dirty="0" err="1"/>
              <a:t>організації</a:t>
            </a:r>
            <a:r>
              <a:rPr lang="ru-RU" sz="2400" dirty="0"/>
              <a:t> (NGO), </a:t>
            </a:r>
            <a:r>
              <a:rPr lang="ru-RU" sz="2400" dirty="0" err="1"/>
              <a:t>наукові</a:t>
            </a:r>
            <a:r>
              <a:rPr lang="ru-RU" sz="2400" dirty="0"/>
              <a:t> </a:t>
            </a:r>
            <a:r>
              <a:rPr lang="ru-RU" sz="2400" dirty="0" err="1"/>
              <a:t>співтовариства</a:t>
            </a:r>
            <a:r>
              <a:rPr lang="ru-RU" sz="2400" dirty="0"/>
              <a:t>, </a:t>
            </a:r>
            <a:r>
              <a:rPr lang="ru-RU" sz="2400" dirty="0" err="1"/>
              <a:t>громадянське</a:t>
            </a:r>
            <a:r>
              <a:rPr lang="ru-RU" sz="2400" dirty="0"/>
              <a:t> </a:t>
            </a:r>
            <a:r>
              <a:rPr lang="ru-RU" sz="2400" dirty="0" err="1"/>
              <a:t>суспільство</a:t>
            </a:r>
            <a:r>
              <a:rPr lang="ru-RU" sz="2400" dirty="0"/>
              <a:t>)</a:t>
            </a:r>
            <a:r>
              <a:rPr lang="uk-UA" sz="2400" dirty="0"/>
              <a:t>,</a:t>
            </a:r>
            <a:r>
              <a:rPr lang="ru-RU" sz="2400" dirty="0"/>
              <a:t> не </a:t>
            </a:r>
            <a:r>
              <a:rPr lang="uk-UA" sz="2400" dirty="0"/>
              <a:t>в</a:t>
            </a:r>
            <a:r>
              <a:rPr lang="ru-RU" sz="2400" dirty="0" err="1"/>
              <a:t>важають</a:t>
            </a:r>
            <a:r>
              <a:rPr lang="uk-UA" sz="2400" dirty="0"/>
              <a:t>ся </a:t>
            </a:r>
            <a:r>
              <a:rPr lang="ru-RU" sz="2400" dirty="0"/>
              <a:t>сторонами</a:t>
            </a:r>
            <a:r>
              <a:rPr lang="uk-UA" sz="2400" dirty="0"/>
              <a:t>, що зазнали впливу</a:t>
            </a:r>
            <a:r>
              <a:rPr lang="ru-RU" sz="2400" dirty="0"/>
              <a:t>. </a:t>
            </a:r>
            <a:endParaRPr lang="ru-UA" sz="2400" dirty="0"/>
          </a:p>
          <a:p>
            <a:r>
              <a:rPr lang="uk-UA" sz="2400" dirty="0"/>
              <a:t>Примітка 2. Зацікавлена сторона, яка може бути користувачем стандарту і, ймовірно, буде проходити сертифікацію, наприклад, лісокористувач, якщо це стандарт лісоуправління, або деревообробне підприємство, якщо це стандарт ланцюга постачання. </a:t>
            </a:r>
            <a:endParaRPr lang="ru-UA" sz="2400" dirty="0"/>
          </a:p>
          <a:p>
            <a:pPr marL="0" indent="0">
              <a:buNone/>
            </a:pPr>
            <a:endParaRPr lang="ru-UA" dirty="0"/>
          </a:p>
        </p:txBody>
      </p:sp>
      <p:sp>
        <p:nvSpPr>
          <p:cNvPr id="7" name="Облачко с текстом: прямоугольное 6">
            <a:extLst>
              <a:ext uri="{FF2B5EF4-FFF2-40B4-BE49-F238E27FC236}">
                <a16:creationId xmlns:a16="http://schemas.microsoft.com/office/drawing/2014/main" id="{EDC2DDF7-7F48-4AC0-8B96-7F5125942EFC}"/>
              </a:ext>
            </a:extLst>
          </p:cNvPr>
          <p:cNvSpPr/>
          <p:nvPr/>
        </p:nvSpPr>
        <p:spPr>
          <a:xfrm>
            <a:off x="5592417" y="2279374"/>
            <a:ext cx="6188765" cy="569843"/>
          </a:xfrm>
          <a:prstGeom prst="wedgeRectCallout">
            <a:avLst>
              <a:gd name="adj1" fmla="val -102203"/>
              <a:gd name="adj2" fmla="val 49851"/>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t>Прохання звернути увагу!</a:t>
            </a:r>
            <a:endParaRPr lang="ru-UA" sz="2400" dirty="0"/>
          </a:p>
        </p:txBody>
      </p:sp>
    </p:spTree>
    <p:extLst>
      <p:ext uri="{BB962C8B-B14F-4D97-AF65-F5344CB8AC3E}">
        <p14:creationId xmlns:p14="http://schemas.microsoft.com/office/powerpoint/2010/main" val="3138543560"/>
      </p:ext>
    </p:extLst>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11756</TotalTime>
  <Words>2868</Words>
  <Application>Microsoft Office PowerPoint</Application>
  <PresentationFormat>Широкоэкранный</PresentationFormat>
  <Paragraphs>237</Paragraphs>
  <Slides>28</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28</vt:i4>
      </vt:variant>
    </vt:vector>
  </HeadingPairs>
  <TitlesOfParts>
    <vt:vector size="36" baseType="lpstr">
      <vt:lpstr>Arial</vt:lpstr>
      <vt:lpstr>Calibri</vt:lpstr>
      <vt:lpstr>Tahoma</vt:lpstr>
      <vt:lpstr>Times New Roman</vt:lpstr>
      <vt:lpstr>Trebuchet MS</vt:lpstr>
      <vt:lpstr>Wingdings</vt:lpstr>
      <vt:lpstr>Wingdings 3</vt:lpstr>
      <vt:lpstr>Аспект</vt:lpstr>
      <vt:lpstr> </vt:lpstr>
      <vt:lpstr>PEFC та FSC дві міжнародно визнані системи сертифікації сталого лісового господарства та управління його ланцюгами поставок</vt:lpstr>
      <vt:lpstr>Навіщо лісгоспу PEFC сертифікат?</vt:lpstr>
      <vt:lpstr>Виклики та можливості для Українських деревообробних компаній</vt:lpstr>
      <vt:lpstr>PEFC в світі . </vt:lpstr>
      <vt:lpstr>Поточні етапи розробки стандарту лісоуправління</vt:lpstr>
      <vt:lpstr>Зміст стандарту</vt:lpstr>
      <vt:lpstr>Область застосування</vt:lpstr>
      <vt:lpstr>Ключові терміни та визначення</vt:lpstr>
      <vt:lpstr>Ключові терміни та визначення</vt:lpstr>
      <vt:lpstr>Ключові терміни та визначення</vt:lpstr>
      <vt:lpstr>Ключові терміни та визначення</vt:lpstr>
      <vt:lpstr>Основні розділи </vt:lpstr>
      <vt:lpstr>Основні розділи </vt:lpstr>
      <vt:lpstr>Основні розділи </vt:lpstr>
      <vt:lpstr>Критерій 1: Підтримка або відповідне зміцнення лісових ресурсів та їх внеску у світовий кругообіг вуглецю –  </vt:lpstr>
      <vt:lpstr>Критерій 1: Підтримка або відповідне зміцнення лісових ресурсів та їх внеску у світовий кругообіг вуглецю –  </vt:lpstr>
      <vt:lpstr>Критерій 2: Підтримка життєздатності лісових екосистем  </vt:lpstr>
      <vt:lpstr>Критерій 3: Підтримка та підвищення деревної та недеревної продуктивності лісів </vt:lpstr>
      <vt:lpstr>Критерій 4: Підтримка, збереження і відповідне підвищення біологічного різноманіття у лісових екосистемах </vt:lpstr>
      <vt:lpstr>Критерій 4: Підтримка, збереження і відповідне підвищення біологічного різноманіття у лісових екосистемах </vt:lpstr>
      <vt:lpstr>Критерій 4: Підтримка, збереження і відповідне підвищення біологічного різноманіття у лісових екосистемах </vt:lpstr>
      <vt:lpstr>Критерій 5: Підтримка і відповідне зміцнення захисних функцій при веденні лісового господарства (головним чином, ґрунтів і водних ресурсів)</vt:lpstr>
      <vt:lpstr>Критерій 6: Підтримка або відповідне зміцнення соціально-економічних функцій і умов</vt:lpstr>
      <vt:lpstr>Основні розділи </vt:lpstr>
      <vt:lpstr>Додаток Б. Моніторинг процесів, пов’язаних із сталим  лісоуправлінням (витяг)</vt:lpstr>
      <vt:lpstr>Важливо!</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Знайомство з PEFC</dc:title>
  <dc:creator>Мага Марія Миколаївна</dc:creator>
  <cp:lastModifiedBy>Comp1</cp:lastModifiedBy>
  <cp:revision>67</cp:revision>
  <dcterms:created xsi:type="dcterms:W3CDTF">2020-01-10T16:29:03Z</dcterms:created>
  <dcterms:modified xsi:type="dcterms:W3CDTF">2020-03-24T09:22:33Z</dcterms:modified>
</cp:coreProperties>
</file>